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303" r:id="rId12"/>
    <p:sldId id="304" r:id="rId13"/>
    <p:sldId id="266" r:id="rId14"/>
    <p:sldId id="267" r:id="rId15"/>
    <p:sldId id="268" r:id="rId16"/>
    <p:sldId id="299" r:id="rId17"/>
    <p:sldId id="300" r:id="rId18"/>
    <p:sldId id="302" r:id="rId19"/>
    <p:sldId id="301" r:id="rId20"/>
    <p:sldId id="269" r:id="rId21"/>
    <p:sldId id="271" r:id="rId22"/>
    <p:sldId id="289" r:id="rId23"/>
    <p:sldId id="288" r:id="rId24"/>
    <p:sldId id="270"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306" r:id="rId42"/>
    <p:sldId id="290" r:id="rId43"/>
    <p:sldId id="296" r:id="rId44"/>
    <p:sldId id="297" r:id="rId45"/>
    <p:sldId id="298" r:id="rId46"/>
    <p:sldId id="291" r:id="rId47"/>
    <p:sldId id="292" r:id="rId48"/>
    <p:sldId id="293" r:id="rId49"/>
    <p:sldId id="294" r:id="rId50"/>
    <p:sldId id="295" r:id="rId51"/>
    <p:sldId id="307" r:id="rId52"/>
    <p:sldId id="308" r:id="rId53"/>
    <p:sldId id="309" r:id="rId54"/>
    <p:sldId id="310" r:id="rId55"/>
    <p:sldId id="305"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51" r:id="rId87"/>
    <p:sldId id="352" r:id="rId88"/>
    <p:sldId id="359" r:id="rId89"/>
    <p:sldId id="354" r:id="rId90"/>
    <p:sldId id="355" r:id="rId91"/>
    <p:sldId id="356" r:id="rId92"/>
    <p:sldId id="341" r:id="rId93"/>
    <p:sldId id="342" r:id="rId94"/>
    <p:sldId id="343" r:id="rId95"/>
    <p:sldId id="344" r:id="rId96"/>
    <p:sldId id="353" r:id="rId97"/>
    <p:sldId id="345" r:id="rId98"/>
    <p:sldId id="346" r:id="rId99"/>
    <p:sldId id="347" r:id="rId100"/>
    <p:sldId id="348" r:id="rId101"/>
    <p:sldId id="349" r:id="rId102"/>
    <p:sldId id="350" r:id="rId103"/>
    <p:sldId id="357" r:id="rId104"/>
    <p:sldId id="35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986654D-D50E-4CD0-B293-82D647B4F1F4}" type="datetimeFigureOut">
              <a:rPr lang="en-US" smtClean="0"/>
              <a:t>3/21/2024</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A5351D88-00BB-4E55-990B-3C4AA604BB8F}" type="slidenum">
              <a:rPr lang="en-US" smtClean="0"/>
              <a:t>‹#›</a:t>
            </a:fld>
            <a:endParaRPr lang="en-US"/>
          </a:p>
        </p:txBody>
      </p:sp>
    </p:spTree>
    <p:extLst>
      <p:ext uri="{BB962C8B-B14F-4D97-AF65-F5344CB8AC3E}">
        <p14:creationId xmlns:p14="http://schemas.microsoft.com/office/powerpoint/2010/main" val="325690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16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986654D-D50E-4CD0-B293-82D647B4F1F4}" type="datetimeFigureOut">
              <a:rPr lang="en-US" smtClean="0"/>
              <a:t>3/21/2024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5351D88-00BB-4E55-990B-3C4AA604BB8F}" type="slidenum">
              <a:rPr lang="en-US" smtClean="0"/>
              <a:t>‹#›</a:t>
            </a:fld>
            <a:endParaRPr lang="en-US"/>
          </a:p>
        </p:txBody>
      </p:sp>
    </p:spTree>
    <p:extLst>
      <p:ext uri="{BB962C8B-B14F-4D97-AF65-F5344CB8AC3E}">
        <p14:creationId xmlns:p14="http://schemas.microsoft.com/office/powerpoint/2010/main" val="31950779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728788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8044-7C96-82CC-158C-965738233D1C}"/>
              </a:ext>
            </a:extLst>
          </p:cNvPr>
          <p:cNvSpPr>
            <a:spLocks noGrp="1"/>
          </p:cNvSpPr>
          <p:nvPr>
            <p:ph type="ctrTitle"/>
          </p:nvPr>
        </p:nvSpPr>
        <p:spPr/>
        <p:txBody>
          <a:bodyPr/>
          <a:lstStyle/>
          <a:p>
            <a:r>
              <a:rPr lang="en-US" dirty="0"/>
              <a:t>UNIT 5</a:t>
            </a:r>
          </a:p>
        </p:txBody>
      </p:sp>
      <p:sp>
        <p:nvSpPr>
          <p:cNvPr id="3" name="Subtitle 2">
            <a:extLst>
              <a:ext uri="{FF2B5EF4-FFF2-40B4-BE49-F238E27FC236}">
                <a16:creationId xmlns:a16="http://schemas.microsoft.com/office/drawing/2014/main" id="{E17A10AE-AAC1-780A-434C-DA8C8CEA724A}"/>
              </a:ext>
            </a:extLst>
          </p:cNvPr>
          <p:cNvSpPr>
            <a:spLocks noGrp="1"/>
          </p:cNvSpPr>
          <p:nvPr>
            <p:ph type="subTitle" idx="1"/>
          </p:nvPr>
        </p:nvSpPr>
        <p:spPr/>
        <p:txBody>
          <a:bodyPr/>
          <a:lstStyle/>
          <a:p>
            <a:r>
              <a:rPr lang="en-US" dirty="0"/>
              <a:t>Transaction Processing</a:t>
            </a:r>
          </a:p>
        </p:txBody>
      </p:sp>
    </p:spTree>
    <p:extLst>
      <p:ext uri="{BB962C8B-B14F-4D97-AF65-F5344CB8AC3E}">
        <p14:creationId xmlns:p14="http://schemas.microsoft.com/office/powerpoint/2010/main" val="267312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A02366-C752-F0D5-C006-713821825F13}"/>
              </a:ext>
            </a:extLst>
          </p:cNvPr>
          <p:cNvSpPr txBox="1"/>
          <p:nvPr/>
        </p:nvSpPr>
        <p:spPr>
          <a:xfrm>
            <a:off x="207818" y="566678"/>
            <a:ext cx="11776364" cy="4247317"/>
          </a:xfrm>
          <a:prstGeom prst="rect">
            <a:avLst/>
          </a:prstGeom>
          <a:noFill/>
        </p:spPr>
        <p:txBody>
          <a:bodyPr wrap="square" rtlCol="0">
            <a:spAutoFit/>
          </a:bodyPr>
          <a:lstStyle/>
          <a:p>
            <a:r>
              <a:rPr lang="en-US" b="1" dirty="0">
                <a:solidFill>
                  <a:schemeClr val="accent1"/>
                </a:solidFill>
              </a:rPr>
              <a:t>Failed state: </a:t>
            </a:r>
            <a:r>
              <a:rPr lang="en-US" dirty="0"/>
              <a:t>All databases are vulnerable to hardware and software failures and due to these when the transactions can no longer proceed it reaches a failed state.</a:t>
            </a:r>
          </a:p>
          <a:p>
            <a:endParaRPr lang="en-US" dirty="0"/>
          </a:p>
          <a:p>
            <a:pPr algn="just"/>
            <a:r>
              <a:rPr lang="en-US" b="1" dirty="0">
                <a:solidFill>
                  <a:schemeClr val="accent1"/>
                </a:solidFill>
              </a:rPr>
              <a:t>Aborted and committed states: </a:t>
            </a:r>
            <a:r>
              <a:rPr lang="en-US" dirty="0"/>
              <a:t>When the transaction is rolled back, and the database has reached its previous state then it is the aborted state and when all the operations are executed, and the changes are updated in the database then it is the committed state. </a:t>
            </a:r>
            <a:r>
              <a:rPr lang="en-US" b="1" dirty="0"/>
              <a:t>In both the states aborted and committed states of the transaction, the system is in a consistent state.</a:t>
            </a:r>
          </a:p>
          <a:p>
            <a:pPr algn="just"/>
            <a:endParaRPr lang="en-US" b="1" dirty="0"/>
          </a:p>
          <a:p>
            <a:pPr algn="just"/>
            <a:r>
              <a:rPr lang="en-US" b="1" dirty="0">
                <a:solidFill>
                  <a:schemeClr val="accent1"/>
                </a:solidFill>
              </a:rPr>
              <a:t>Terminated</a:t>
            </a:r>
            <a:r>
              <a:rPr lang="en-US" b="1" dirty="0"/>
              <a:t>: </a:t>
            </a:r>
            <a:r>
              <a:rPr lang="en-US" dirty="0"/>
              <a:t>When no changes or all the changes are done in the database the transaction terminates.</a:t>
            </a:r>
          </a:p>
          <a:p>
            <a:endParaRPr lang="en-US" dirty="0"/>
          </a:p>
          <a:p>
            <a:r>
              <a:rPr lang="en-US" b="1" dirty="0">
                <a:solidFill>
                  <a:schemeClr val="accent1"/>
                </a:solidFill>
              </a:rPr>
              <a:t>Note: Committed transactions can not be rolled back. However, we can run another transaction called a compensating transaction to nullify the effect of the committed transaction.</a:t>
            </a:r>
          </a:p>
          <a:p>
            <a:pPr algn="just"/>
            <a:endParaRPr lang="en-US" dirty="0"/>
          </a:p>
          <a:p>
            <a:pPr algn="just"/>
            <a:endParaRPr lang="en-US" b="1" dirty="0"/>
          </a:p>
          <a:p>
            <a:pPr algn="just"/>
            <a:endParaRPr lang="en-US" dirty="0"/>
          </a:p>
          <a:p>
            <a:endParaRPr lang="en-US" dirty="0"/>
          </a:p>
        </p:txBody>
      </p:sp>
    </p:spTree>
    <p:extLst>
      <p:ext uri="{BB962C8B-B14F-4D97-AF65-F5344CB8AC3E}">
        <p14:creationId xmlns:p14="http://schemas.microsoft.com/office/powerpoint/2010/main" val="695639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63D334-80E0-D9C9-CB77-DB7B1CD57819}"/>
              </a:ext>
            </a:extLst>
          </p:cNvPr>
          <p:cNvSpPr txBox="1"/>
          <p:nvPr/>
        </p:nvSpPr>
        <p:spPr>
          <a:xfrm>
            <a:off x="180106" y="119051"/>
            <a:ext cx="11374581" cy="1676741"/>
          </a:xfrm>
          <a:prstGeom prst="rect">
            <a:avLst/>
          </a:prstGeom>
          <a:noFill/>
        </p:spPr>
        <p:txBody>
          <a:bodyPr wrap="square">
            <a:spAutoFit/>
          </a:bodyPr>
          <a:lstStyle/>
          <a:p>
            <a:r>
              <a:rPr lang="en-US" dirty="0"/>
              <a:t>Whatever the grounds for the failure are, there are two principal things that you must consider:</a:t>
            </a:r>
          </a:p>
          <a:p>
            <a:endParaRPr lang="en-US" dirty="0"/>
          </a:p>
          <a:p>
            <a:pPr marL="285750" indent="-285750">
              <a:lnSpc>
                <a:spcPct val="200000"/>
              </a:lnSpc>
              <a:buFont typeface="Arial" panose="020B0604020202020204" pitchFamily="34" charset="0"/>
              <a:buChar char="•"/>
            </a:pPr>
            <a:r>
              <a:rPr lang="en-US" b="1" dirty="0"/>
              <a:t>Failure of main memory, including that database buffers.</a:t>
            </a:r>
          </a:p>
          <a:p>
            <a:pPr marL="285750" indent="-285750">
              <a:lnSpc>
                <a:spcPct val="200000"/>
              </a:lnSpc>
              <a:buFont typeface="Arial" panose="020B0604020202020204" pitchFamily="34" charset="0"/>
              <a:buChar char="•"/>
            </a:pPr>
            <a:r>
              <a:rPr lang="en-US" b="1" dirty="0"/>
              <a:t>Failure of the disk copy of that database.</a:t>
            </a:r>
          </a:p>
        </p:txBody>
      </p:sp>
      <p:sp>
        <p:nvSpPr>
          <p:cNvPr id="5" name="TextBox 4">
            <a:extLst>
              <a:ext uri="{FF2B5EF4-FFF2-40B4-BE49-F238E27FC236}">
                <a16:creationId xmlns:a16="http://schemas.microsoft.com/office/drawing/2014/main" id="{129C7970-29E6-3082-610F-1FECB5D205A0}"/>
              </a:ext>
            </a:extLst>
          </p:cNvPr>
          <p:cNvSpPr txBox="1"/>
          <p:nvPr/>
        </p:nvSpPr>
        <p:spPr>
          <a:xfrm>
            <a:off x="290945" y="2051379"/>
            <a:ext cx="6096000" cy="369332"/>
          </a:xfrm>
          <a:prstGeom prst="rect">
            <a:avLst/>
          </a:prstGeom>
          <a:noFill/>
        </p:spPr>
        <p:txBody>
          <a:bodyPr wrap="square">
            <a:spAutoFit/>
          </a:bodyPr>
          <a:lstStyle/>
          <a:p>
            <a:r>
              <a:rPr lang="en-US" b="1" dirty="0">
                <a:solidFill>
                  <a:schemeClr val="accent1"/>
                </a:solidFill>
              </a:rPr>
              <a:t>Recovery Techniques in DBMS</a:t>
            </a:r>
          </a:p>
        </p:txBody>
      </p:sp>
      <p:sp>
        <p:nvSpPr>
          <p:cNvPr id="9" name="TextBox 8">
            <a:extLst>
              <a:ext uri="{FF2B5EF4-FFF2-40B4-BE49-F238E27FC236}">
                <a16:creationId xmlns:a16="http://schemas.microsoft.com/office/drawing/2014/main" id="{28C8F773-57B9-964D-2B24-8E4B21828C75}"/>
              </a:ext>
            </a:extLst>
          </p:cNvPr>
          <p:cNvSpPr txBox="1"/>
          <p:nvPr/>
        </p:nvSpPr>
        <p:spPr>
          <a:xfrm>
            <a:off x="180105" y="2420711"/>
            <a:ext cx="11374581" cy="3693319"/>
          </a:xfrm>
          <a:prstGeom prst="rect">
            <a:avLst/>
          </a:prstGeom>
          <a:noFill/>
        </p:spPr>
        <p:txBody>
          <a:bodyPr wrap="square">
            <a:spAutoFit/>
          </a:bodyPr>
          <a:lstStyle/>
          <a:p>
            <a:r>
              <a:rPr lang="en-US" dirty="0"/>
              <a:t>The recovery techniques in DBMS maintain the properties of atomicity and durability of the database.</a:t>
            </a:r>
          </a:p>
          <a:p>
            <a:pPr marL="285750" indent="-285750">
              <a:lnSpc>
                <a:spcPct val="150000"/>
              </a:lnSpc>
              <a:buFont typeface="Arial" panose="020B0604020202020204" pitchFamily="34" charset="0"/>
              <a:buChar char="•"/>
            </a:pPr>
            <a:r>
              <a:rPr lang="en-US" dirty="0"/>
              <a:t> A system is not called durable if it fails during a transaction and loses all its data and a system is not called atomic, if the data is in a partial state of update during the transaction. </a:t>
            </a:r>
          </a:p>
          <a:p>
            <a:pPr marL="285750" indent="-285750">
              <a:lnSpc>
                <a:spcPct val="150000"/>
              </a:lnSpc>
              <a:buFont typeface="Arial" panose="020B0604020202020204" pitchFamily="34" charset="0"/>
              <a:buChar char="•"/>
            </a:pPr>
            <a:r>
              <a:rPr lang="en-US" dirty="0"/>
              <a:t>The data recovery techniques in DBMS make sure, that the state of data is preserved to protect the atomic property and the data is always recoverable to protect the durability property.</a:t>
            </a:r>
          </a:p>
          <a:p>
            <a:endParaRPr lang="en-US" dirty="0"/>
          </a:p>
          <a:p>
            <a:r>
              <a:rPr lang="en-US" dirty="0"/>
              <a:t> The following techniques are used to recover data in a DBMS,</a:t>
            </a:r>
          </a:p>
          <a:p>
            <a:endParaRPr lang="en-US" dirty="0"/>
          </a:p>
          <a:p>
            <a:pPr marL="285750" indent="-285750">
              <a:buFont typeface="Arial" panose="020B0604020202020204" pitchFamily="34" charset="0"/>
              <a:buChar char="•"/>
            </a:pPr>
            <a:r>
              <a:rPr lang="en-US" b="1" dirty="0">
                <a:solidFill>
                  <a:schemeClr val="accent1"/>
                </a:solidFill>
              </a:rPr>
              <a:t>Log-based recovery in DBMS.</a:t>
            </a:r>
          </a:p>
          <a:p>
            <a:pPr marL="285750" indent="-285750">
              <a:buFont typeface="Arial" panose="020B0604020202020204" pitchFamily="34" charset="0"/>
              <a:buChar char="•"/>
            </a:pPr>
            <a:r>
              <a:rPr lang="en-US" b="1" dirty="0">
                <a:solidFill>
                  <a:schemeClr val="accent1"/>
                </a:solidFill>
              </a:rPr>
              <a:t>Recovery through Deferred Update</a:t>
            </a:r>
          </a:p>
          <a:p>
            <a:pPr marL="285750" indent="-285750">
              <a:buFont typeface="Arial" panose="020B0604020202020204" pitchFamily="34" charset="0"/>
              <a:buChar char="•"/>
            </a:pPr>
            <a:r>
              <a:rPr lang="en-US" b="1" dirty="0">
                <a:solidFill>
                  <a:schemeClr val="accent1"/>
                </a:solidFill>
              </a:rPr>
              <a:t>Recovery through Immediate Update</a:t>
            </a:r>
          </a:p>
        </p:txBody>
      </p:sp>
    </p:spTree>
    <p:extLst>
      <p:ext uri="{BB962C8B-B14F-4D97-AF65-F5344CB8AC3E}">
        <p14:creationId xmlns:p14="http://schemas.microsoft.com/office/powerpoint/2010/main" val="1607334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600A65-DCE7-B290-605A-2C353907C97C}"/>
              </a:ext>
            </a:extLst>
          </p:cNvPr>
          <p:cNvSpPr txBox="1"/>
          <p:nvPr/>
        </p:nvSpPr>
        <p:spPr>
          <a:xfrm>
            <a:off x="332509" y="348734"/>
            <a:ext cx="6096000" cy="369332"/>
          </a:xfrm>
          <a:prstGeom prst="rect">
            <a:avLst/>
          </a:prstGeom>
          <a:noFill/>
        </p:spPr>
        <p:txBody>
          <a:bodyPr wrap="square">
            <a:spAutoFit/>
          </a:bodyPr>
          <a:lstStyle/>
          <a:p>
            <a:r>
              <a:rPr lang="en-US" b="1" dirty="0">
                <a:solidFill>
                  <a:schemeClr val="accent1"/>
                </a:solidFill>
              </a:rPr>
              <a:t>Log-based Recovery</a:t>
            </a:r>
          </a:p>
        </p:txBody>
      </p:sp>
      <p:sp>
        <p:nvSpPr>
          <p:cNvPr id="7" name="TextBox 6">
            <a:extLst>
              <a:ext uri="{FF2B5EF4-FFF2-40B4-BE49-F238E27FC236}">
                <a16:creationId xmlns:a16="http://schemas.microsoft.com/office/drawing/2014/main" id="{BE3ADFF9-99E5-9915-864F-8EA019432EC5}"/>
              </a:ext>
            </a:extLst>
          </p:cNvPr>
          <p:cNvSpPr txBox="1"/>
          <p:nvPr/>
        </p:nvSpPr>
        <p:spPr>
          <a:xfrm>
            <a:off x="124691" y="718066"/>
            <a:ext cx="11901053" cy="5632311"/>
          </a:xfrm>
          <a:prstGeom prst="rect">
            <a:avLst/>
          </a:prstGeom>
          <a:noFill/>
        </p:spPr>
        <p:txBody>
          <a:bodyPr wrap="square">
            <a:spAutoFit/>
          </a:bodyPr>
          <a:lstStyle/>
          <a:p>
            <a:r>
              <a:rPr lang="en-US" dirty="0"/>
              <a:t>Any DBMS has its own system logs that have the records for all the activity that has occurred in the system along with timestamps on the time of the activity. </a:t>
            </a:r>
          </a:p>
          <a:p>
            <a:endParaRPr lang="en-US" dirty="0"/>
          </a:p>
          <a:p>
            <a:r>
              <a:rPr lang="en-US" dirty="0"/>
              <a:t>Databases handle different log files for activities like errors, queries, and other changes in the database. The log is stored in the files in the following formats,</a:t>
            </a:r>
          </a:p>
          <a:p>
            <a:endParaRPr lang="en-US" dirty="0"/>
          </a:p>
          <a:p>
            <a:r>
              <a:rPr lang="en-US" dirty="0"/>
              <a:t>The structure </a:t>
            </a:r>
            <a:r>
              <a:rPr lang="en-US" b="1" dirty="0">
                <a:solidFill>
                  <a:schemeClr val="accent1"/>
                </a:solidFill>
              </a:rPr>
              <a:t>[</a:t>
            </a:r>
            <a:r>
              <a:rPr lang="en-US" b="1" dirty="0" err="1">
                <a:solidFill>
                  <a:schemeClr val="accent1"/>
                </a:solidFill>
              </a:rPr>
              <a:t>start_transaction</a:t>
            </a:r>
            <a:r>
              <a:rPr lang="en-US" b="1" dirty="0">
                <a:solidFill>
                  <a:schemeClr val="accent1"/>
                </a:solidFill>
              </a:rPr>
              <a:t>, T] </a:t>
            </a:r>
            <a:r>
              <a:rPr lang="en-US" dirty="0"/>
              <a:t>denotes the start of execution of transaction T.</a:t>
            </a:r>
          </a:p>
          <a:p>
            <a:endParaRPr lang="en-US" dirty="0"/>
          </a:p>
          <a:p>
            <a:r>
              <a:rPr lang="en-US" b="1" dirty="0">
                <a:solidFill>
                  <a:schemeClr val="accent1"/>
                </a:solidFill>
              </a:rPr>
              <a:t>[</a:t>
            </a:r>
            <a:r>
              <a:rPr lang="en-US" b="1" dirty="0" err="1">
                <a:solidFill>
                  <a:schemeClr val="accent1"/>
                </a:solidFill>
              </a:rPr>
              <a:t>write_item</a:t>
            </a:r>
            <a:r>
              <a:rPr lang="en-US" b="1" dirty="0">
                <a:solidFill>
                  <a:schemeClr val="accent1"/>
                </a:solidFill>
              </a:rPr>
              <a:t>, T, X, </a:t>
            </a:r>
            <a:r>
              <a:rPr lang="en-US" b="1" dirty="0" err="1">
                <a:solidFill>
                  <a:schemeClr val="accent1"/>
                </a:solidFill>
              </a:rPr>
              <a:t>old_value</a:t>
            </a:r>
            <a:r>
              <a:rPr lang="en-US" b="1" dirty="0">
                <a:solidFill>
                  <a:schemeClr val="accent1"/>
                </a:solidFill>
              </a:rPr>
              <a:t>, </a:t>
            </a:r>
            <a:r>
              <a:rPr lang="en-US" b="1" dirty="0" err="1">
                <a:solidFill>
                  <a:schemeClr val="accent1"/>
                </a:solidFill>
              </a:rPr>
              <a:t>new_value</a:t>
            </a:r>
            <a:r>
              <a:rPr lang="en-US" b="1" dirty="0">
                <a:solidFill>
                  <a:schemeClr val="accent1"/>
                </a:solidFill>
              </a:rPr>
              <a:t>] </a:t>
            </a:r>
            <a:r>
              <a:rPr lang="en-US" dirty="0"/>
              <a:t>shows that the value of the variable, X is changed from </a:t>
            </a:r>
            <a:r>
              <a:rPr lang="en-US" dirty="0" err="1"/>
              <a:t>old_value</a:t>
            </a:r>
            <a:r>
              <a:rPr lang="en-US" dirty="0"/>
              <a:t> to </a:t>
            </a:r>
            <a:r>
              <a:rPr lang="en-US" dirty="0" err="1"/>
              <a:t>new_value</a:t>
            </a:r>
            <a:r>
              <a:rPr lang="en-US" dirty="0"/>
              <a:t> by the transaction T.</a:t>
            </a:r>
          </a:p>
          <a:p>
            <a:endParaRPr lang="en-US" dirty="0"/>
          </a:p>
          <a:p>
            <a:r>
              <a:rPr lang="en-US" b="1" dirty="0">
                <a:solidFill>
                  <a:schemeClr val="accent1"/>
                </a:solidFill>
              </a:rPr>
              <a:t>[</a:t>
            </a:r>
            <a:r>
              <a:rPr lang="en-US" b="1" dirty="0" err="1">
                <a:solidFill>
                  <a:schemeClr val="accent1"/>
                </a:solidFill>
              </a:rPr>
              <a:t>read_item</a:t>
            </a:r>
            <a:r>
              <a:rPr lang="en-US" b="1" dirty="0">
                <a:solidFill>
                  <a:schemeClr val="accent1"/>
                </a:solidFill>
              </a:rPr>
              <a:t>, T, X] </a:t>
            </a:r>
            <a:r>
              <a:rPr lang="en-US" dirty="0"/>
              <a:t>represents that the value of X is read by the transaction T.</a:t>
            </a:r>
          </a:p>
          <a:p>
            <a:endParaRPr lang="en-US" dirty="0"/>
          </a:p>
          <a:p>
            <a:r>
              <a:rPr lang="en-US" b="1" dirty="0">
                <a:solidFill>
                  <a:schemeClr val="accent1"/>
                </a:solidFill>
              </a:rPr>
              <a:t>[commit, T] </a:t>
            </a:r>
            <a:r>
              <a:rPr lang="en-US" dirty="0"/>
              <a:t>indicates the changes in the data are stored in the database through a commit and can't be further modified by the transaction. There will be no error after a commit has been made to the database.</a:t>
            </a:r>
          </a:p>
          <a:p>
            <a:endParaRPr lang="en-US" dirty="0"/>
          </a:p>
          <a:p>
            <a:r>
              <a:rPr lang="en-US" b="1" dirty="0">
                <a:solidFill>
                  <a:schemeClr val="accent1"/>
                </a:solidFill>
              </a:rPr>
              <a:t>[abort, T]</a:t>
            </a:r>
            <a:r>
              <a:rPr lang="en-US" dirty="0"/>
              <a:t> is used to show that the transaction, T is aborted.</a:t>
            </a:r>
          </a:p>
          <a:p>
            <a:endParaRPr lang="en-US" dirty="0"/>
          </a:p>
          <a:p>
            <a:r>
              <a:rPr lang="en-US" dirty="0"/>
              <a:t>We can use these logs to see the change in the state of the data during a transaction and can recover the data to the previous state or new state. </a:t>
            </a:r>
          </a:p>
        </p:txBody>
      </p:sp>
    </p:spTree>
    <p:extLst>
      <p:ext uri="{BB962C8B-B14F-4D97-AF65-F5344CB8AC3E}">
        <p14:creationId xmlns:p14="http://schemas.microsoft.com/office/powerpoint/2010/main" val="242358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84C010-73DF-1371-4E22-BDB075ECF024}"/>
              </a:ext>
            </a:extLst>
          </p:cNvPr>
          <p:cNvSpPr txBox="1"/>
          <p:nvPr/>
        </p:nvSpPr>
        <p:spPr>
          <a:xfrm>
            <a:off x="166254" y="598620"/>
            <a:ext cx="11859492" cy="1200329"/>
          </a:xfrm>
          <a:prstGeom prst="rect">
            <a:avLst/>
          </a:prstGeom>
          <a:noFill/>
        </p:spPr>
        <p:txBody>
          <a:bodyPr wrap="square">
            <a:spAutoFit/>
          </a:bodyPr>
          <a:lstStyle/>
          <a:p>
            <a:pPr algn="just"/>
            <a:r>
              <a:rPr lang="en-US" dirty="0"/>
              <a:t>An undo operation can be used to examine the </a:t>
            </a:r>
            <a:r>
              <a:rPr lang="en-US" b="1" dirty="0">
                <a:solidFill>
                  <a:schemeClr val="accent1"/>
                </a:solidFill>
              </a:rPr>
              <a:t>[</a:t>
            </a:r>
            <a:r>
              <a:rPr lang="en-US" b="1" dirty="0" err="1">
                <a:solidFill>
                  <a:schemeClr val="accent1"/>
                </a:solidFill>
              </a:rPr>
              <a:t>write_item</a:t>
            </a:r>
            <a:r>
              <a:rPr lang="en-US" b="1" dirty="0">
                <a:solidFill>
                  <a:schemeClr val="accent1"/>
                </a:solidFill>
              </a:rPr>
              <a:t>, T, X, </a:t>
            </a:r>
            <a:r>
              <a:rPr lang="en-US" b="1" dirty="0" err="1">
                <a:solidFill>
                  <a:schemeClr val="accent1"/>
                </a:solidFill>
              </a:rPr>
              <a:t>old_value</a:t>
            </a:r>
            <a:r>
              <a:rPr lang="en-US" b="1" dirty="0">
                <a:solidFill>
                  <a:schemeClr val="accent1"/>
                </a:solidFill>
              </a:rPr>
              <a:t>, </a:t>
            </a:r>
            <a:r>
              <a:rPr lang="en-US" b="1" dirty="0" err="1">
                <a:solidFill>
                  <a:schemeClr val="accent1"/>
                </a:solidFill>
              </a:rPr>
              <a:t>new_value</a:t>
            </a:r>
            <a:r>
              <a:rPr lang="en-US" b="1" dirty="0">
                <a:solidFill>
                  <a:schemeClr val="accent1"/>
                </a:solidFill>
              </a:rPr>
              <a:t>]</a:t>
            </a:r>
            <a:r>
              <a:rPr lang="en-US" dirty="0"/>
              <a:t> operation and retrieve the state of data to </a:t>
            </a:r>
            <a:r>
              <a:rPr lang="en-US" dirty="0" err="1"/>
              <a:t>old_data</a:t>
            </a:r>
            <a:r>
              <a:rPr lang="en-US" dirty="0"/>
              <a:t>. A redo operation can be done to convert the old state of data to the new state that was lost due to system failure and is only possible if the </a:t>
            </a:r>
            <a:r>
              <a:rPr lang="en-US" b="1" dirty="0">
                <a:solidFill>
                  <a:schemeClr val="accent1"/>
                </a:solidFill>
              </a:rPr>
              <a:t>[commit, T] </a:t>
            </a:r>
            <a:r>
              <a:rPr lang="en-US" dirty="0"/>
              <a:t>operation is performed.</a:t>
            </a:r>
          </a:p>
          <a:p>
            <a:pPr algn="just"/>
            <a:endParaRPr lang="en-US" dirty="0"/>
          </a:p>
        </p:txBody>
      </p:sp>
      <p:pic>
        <p:nvPicPr>
          <p:cNvPr id="4" name="Picture 3">
            <a:extLst>
              <a:ext uri="{FF2B5EF4-FFF2-40B4-BE49-F238E27FC236}">
                <a16:creationId xmlns:a16="http://schemas.microsoft.com/office/drawing/2014/main" id="{A7F0C6E6-69A8-3DB1-DEDE-9C7513A478EC}"/>
              </a:ext>
            </a:extLst>
          </p:cNvPr>
          <p:cNvPicPr>
            <a:picLocks noChangeAspect="1"/>
          </p:cNvPicPr>
          <p:nvPr/>
        </p:nvPicPr>
        <p:blipFill>
          <a:blip r:embed="rId2"/>
          <a:stretch>
            <a:fillRect/>
          </a:stretch>
        </p:blipFill>
        <p:spPr>
          <a:xfrm>
            <a:off x="2424546" y="1794834"/>
            <a:ext cx="8014854" cy="3264218"/>
          </a:xfrm>
          <a:prstGeom prst="rect">
            <a:avLst/>
          </a:prstGeom>
        </p:spPr>
      </p:pic>
      <p:sp>
        <p:nvSpPr>
          <p:cNvPr id="8" name="TextBox 7">
            <a:extLst>
              <a:ext uri="{FF2B5EF4-FFF2-40B4-BE49-F238E27FC236}">
                <a16:creationId xmlns:a16="http://schemas.microsoft.com/office/drawing/2014/main" id="{1421A521-4CBA-8EB7-3E32-00FE320C836E}"/>
              </a:ext>
            </a:extLst>
          </p:cNvPr>
          <p:cNvSpPr txBox="1"/>
          <p:nvPr/>
        </p:nvSpPr>
        <p:spPr>
          <a:xfrm>
            <a:off x="332508" y="5362107"/>
            <a:ext cx="11693237" cy="646331"/>
          </a:xfrm>
          <a:prstGeom prst="rect">
            <a:avLst/>
          </a:prstGeom>
          <a:noFill/>
        </p:spPr>
        <p:txBody>
          <a:bodyPr wrap="square">
            <a:spAutoFit/>
          </a:bodyPr>
          <a:lstStyle/>
          <a:p>
            <a:r>
              <a:rPr lang="en-US" dirty="0"/>
              <a:t>A checkpoint is made after all the records of a transaction are written to logs to transfer all the logs from the local storage to the permanent storage for future use.</a:t>
            </a:r>
          </a:p>
        </p:txBody>
      </p:sp>
    </p:spTree>
    <p:extLst>
      <p:ext uri="{BB962C8B-B14F-4D97-AF65-F5344CB8AC3E}">
        <p14:creationId xmlns:p14="http://schemas.microsoft.com/office/powerpoint/2010/main" val="22964932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18346B-3670-CB04-9B54-53B7D7EC0288}"/>
              </a:ext>
            </a:extLst>
          </p:cNvPr>
          <p:cNvSpPr txBox="1"/>
          <p:nvPr/>
        </p:nvSpPr>
        <p:spPr>
          <a:xfrm>
            <a:off x="207818" y="293316"/>
            <a:ext cx="6096000" cy="369332"/>
          </a:xfrm>
          <a:prstGeom prst="rect">
            <a:avLst/>
          </a:prstGeom>
          <a:noFill/>
        </p:spPr>
        <p:txBody>
          <a:bodyPr wrap="square">
            <a:spAutoFit/>
          </a:bodyPr>
          <a:lstStyle/>
          <a:p>
            <a:pPr algn="l"/>
            <a:r>
              <a:rPr lang="en-US" b="1" i="0" dirty="0">
                <a:solidFill>
                  <a:schemeClr val="accent1"/>
                </a:solidFill>
                <a:effectLst/>
                <a:latin typeface="Source Sans Pro" panose="020B0503030403020204" pitchFamily="34" charset="0"/>
              </a:rPr>
              <a:t>Deferred Update and an Immediate Update</a:t>
            </a:r>
          </a:p>
        </p:txBody>
      </p:sp>
      <p:sp>
        <p:nvSpPr>
          <p:cNvPr id="6" name="TextBox 5">
            <a:extLst>
              <a:ext uri="{FF2B5EF4-FFF2-40B4-BE49-F238E27FC236}">
                <a16:creationId xmlns:a16="http://schemas.microsoft.com/office/drawing/2014/main" id="{058950DE-E8C3-95EE-9462-30271C9EE2DA}"/>
              </a:ext>
            </a:extLst>
          </p:cNvPr>
          <p:cNvSpPr txBox="1"/>
          <p:nvPr/>
        </p:nvSpPr>
        <p:spPr>
          <a:xfrm>
            <a:off x="207818" y="1149593"/>
            <a:ext cx="11476230" cy="2585323"/>
          </a:xfrm>
          <a:prstGeom prst="rect">
            <a:avLst/>
          </a:prstGeom>
          <a:noFill/>
        </p:spPr>
        <p:txBody>
          <a:bodyPr wrap="square">
            <a:spAutoFit/>
          </a:bodyPr>
          <a:lstStyle/>
          <a:p>
            <a:r>
              <a:rPr lang="en-US" b="1" dirty="0"/>
              <a:t>Deferred updates and immediate updates are database recovery techniques in DBMS that are used to maintain the transaction log files of the DBMS.</a:t>
            </a:r>
          </a:p>
          <a:p>
            <a:endParaRPr lang="en-US" dirty="0"/>
          </a:p>
          <a:p>
            <a:pPr marL="285750" indent="-285750">
              <a:buFont typeface="Arial" panose="020B0604020202020204" pitchFamily="34" charset="0"/>
              <a:buChar char="•"/>
            </a:pPr>
            <a:r>
              <a:rPr lang="en-US" dirty="0"/>
              <a:t>In the Deferred update, the state of the data in the database is not changed immediately after any transaction is executed, but as soon as the commit has been made, the changes are recorded in the log file, and the state of data is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Immediate update, the database is updated directly at every transaction, and a log file is maintained containing the old and new values.</a:t>
            </a:r>
          </a:p>
        </p:txBody>
      </p:sp>
    </p:spTree>
    <p:extLst>
      <p:ext uri="{BB962C8B-B14F-4D97-AF65-F5344CB8AC3E}">
        <p14:creationId xmlns:p14="http://schemas.microsoft.com/office/powerpoint/2010/main" val="2951758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98B0591-9D18-AF8C-3C68-16386A431369}"/>
              </a:ext>
            </a:extLst>
          </p:cNvPr>
          <p:cNvGraphicFramePr>
            <a:graphicFrameLocks noGrp="1"/>
          </p:cNvGraphicFramePr>
          <p:nvPr>
            <p:extLst>
              <p:ext uri="{D42A27DB-BD31-4B8C-83A1-F6EECF244321}">
                <p14:modId xmlns:p14="http://schemas.microsoft.com/office/powerpoint/2010/main" val="2687610377"/>
              </p:ext>
            </p:extLst>
          </p:nvPr>
        </p:nvGraphicFramePr>
        <p:xfrm>
          <a:off x="840461" y="793762"/>
          <a:ext cx="9855246" cy="5177548"/>
        </p:xfrm>
        <a:graphic>
          <a:graphicData uri="http://schemas.openxmlformats.org/drawingml/2006/table">
            <a:tbl>
              <a:tblPr/>
              <a:tblGrid>
                <a:gridCol w="4927623">
                  <a:extLst>
                    <a:ext uri="{9D8B030D-6E8A-4147-A177-3AD203B41FA5}">
                      <a16:colId xmlns:a16="http://schemas.microsoft.com/office/drawing/2014/main" val="614051907"/>
                    </a:ext>
                  </a:extLst>
                </a:gridCol>
                <a:gridCol w="4927623">
                  <a:extLst>
                    <a:ext uri="{9D8B030D-6E8A-4147-A177-3AD203B41FA5}">
                      <a16:colId xmlns:a16="http://schemas.microsoft.com/office/drawing/2014/main" val="2819222170"/>
                    </a:ext>
                  </a:extLst>
                </a:gridCol>
              </a:tblGrid>
              <a:tr h="363337">
                <a:tc>
                  <a:txBody>
                    <a:bodyPr/>
                    <a:lstStyle/>
                    <a:p>
                      <a:pPr algn="ctr"/>
                      <a:r>
                        <a:rPr lang="en-US" sz="1500" b="1" dirty="0">
                          <a:solidFill>
                            <a:schemeClr val="accent1"/>
                          </a:solidFill>
                          <a:effectLst/>
                        </a:rPr>
                        <a:t>Deferred Update</a:t>
                      </a:r>
                    </a:p>
                  </a:txBody>
                  <a:tcPr marL="76339" marR="76339" marT="38170" marB="38170" anchor="ctr">
                    <a:lnL>
                      <a:noFill/>
                    </a:lnL>
                    <a:lnR>
                      <a:noFill/>
                    </a:lnR>
                    <a:lnT>
                      <a:noFill/>
                    </a:lnT>
                    <a:lnB>
                      <a:noFill/>
                    </a:lnB>
                    <a:solidFill>
                      <a:srgbClr val="FAFBFC"/>
                    </a:solidFill>
                  </a:tcPr>
                </a:tc>
                <a:tc>
                  <a:txBody>
                    <a:bodyPr/>
                    <a:lstStyle/>
                    <a:p>
                      <a:pPr algn="ctr"/>
                      <a:r>
                        <a:rPr lang="en-US" sz="1500" b="1" dirty="0">
                          <a:solidFill>
                            <a:schemeClr val="accent1"/>
                          </a:solidFill>
                          <a:effectLst/>
                        </a:rPr>
                        <a:t>Immediate Update</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4020477057"/>
                  </a:ext>
                </a:extLst>
              </a:tr>
              <a:tr h="908342">
                <a:tc>
                  <a:txBody>
                    <a:bodyPr/>
                    <a:lstStyle/>
                    <a:p>
                      <a:pPr algn="l"/>
                      <a:r>
                        <a:rPr lang="en-US" sz="1800" dirty="0">
                          <a:effectLst/>
                        </a:rPr>
                        <a:t>During a transaction, the changes are not applied immediately to the data</a:t>
                      </a:r>
                    </a:p>
                  </a:txBody>
                  <a:tcPr marL="76339" marR="76339" marT="38170" marB="38170" anchor="ctr">
                    <a:lnL>
                      <a:noFill/>
                    </a:lnL>
                    <a:lnR>
                      <a:noFill/>
                    </a:lnR>
                    <a:lnT>
                      <a:noFill/>
                    </a:lnT>
                    <a:lnB>
                      <a:noFill/>
                    </a:lnB>
                    <a:solidFill>
                      <a:srgbClr val="FAFBFC"/>
                    </a:solidFill>
                  </a:tcPr>
                </a:tc>
                <a:tc>
                  <a:txBody>
                    <a:bodyPr/>
                    <a:lstStyle/>
                    <a:p>
                      <a:pPr algn="l"/>
                      <a:r>
                        <a:rPr lang="en-US" sz="1800">
                          <a:effectLst/>
                        </a:rPr>
                        <a:t>An immediate change is made in the database as soon as the transaction occurs.</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845159979"/>
                  </a:ext>
                </a:extLst>
              </a:tr>
              <a:tr h="908342">
                <a:tc>
                  <a:txBody>
                    <a:bodyPr/>
                    <a:lstStyle/>
                    <a:p>
                      <a:pPr algn="l"/>
                      <a:r>
                        <a:rPr lang="en-US" sz="1800" dirty="0">
                          <a:effectLst/>
                        </a:rPr>
                        <a:t>The log file holds the changes that are going to be applied.</a:t>
                      </a:r>
                    </a:p>
                  </a:txBody>
                  <a:tcPr marL="76339" marR="76339" marT="38170" marB="38170" anchor="ctr">
                    <a:lnL>
                      <a:noFill/>
                    </a:lnL>
                    <a:lnR>
                      <a:noFill/>
                    </a:lnR>
                    <a:lnT>
                      <a:noFill/>
                    </a:lnT>
                    <a:lnB>
                      <a:noFill/>
                    </a:lnB>
                    <a:solidFill>
                      <a:srgbClr val="FAFBFC"/>
                    </a:solidFill>
                  </a:tcPr>
                </a:tc>
                <a:tc>
                  <a:txBody>
                    <a:bodyPr/>
                    <a:lstStyle/>
                    <a:p>
                      <a:pPr algn="l"/>
                      <a:r>
                        <a:rPr lang="en-US" sz="1800" dirty="0">
                          <a:effectLst/>
                        </a:rPr>
                        <a:t>The log file holds the changes along with the new and old values</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2845717097"/>
                  </a:ext>
                </a:extLst>
              </a:tr>
              <a:tr h="635839">
                <a:tc>
                  <a:txBody>
                    <a:bodyPr/>
                    <a:lstStyle/>
                    <a:p>
                      <a:pPr algn="l"/>
                      <a:r>
                        <a:rPr lang="en-US" sz="1800">
                          <a:effectLst/>
                        </a:rPr>
                        <a:t>Buffering and Caching are used in this technique</a:t>
                      </a:r>
                    </a:p>
                  </a:txBody>
                  <a:tcPr marL="76339" marR="76339" marT="38170" marB="38170" anchor="ctr">
                    <a:lnL>
                      <a:noFill/>
                    </a:lnL>
                    <a:lnR>
                      <a:noFill/>
                    </a:lnR>
                    <a:lnT>
                      <a:noFill/>
                    </a:lnT>
                    <a:lnB>
                      <a:noFill/>
                    </a:lnB>
                    <a:solidFill>
                      <a:srgbClr val="FAFBFC"/>
                    </a:solidFill>
                  </a:tcPr>
                </a:tc>
                <a:tc>
                  <a:txBody>
                    <a:bodyPr/>
                    <a:lstStyle/>
                    <a:p>
                      <a:pPr algn="l"/>
                      <a:r>
                        <a:rPr lang="en-US" sz="1800" dirty="0">
                          <a:effectLst/>
                        </a:rPr>
                        <a:t>Shadow paging is used in this technique</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516426710"/>
                  </a:ext>
                </a:extLst>
              </a:tr>
              <a:tr h="1180844">
                <a:tc>
                  <a:txBody>
                    <a:bodyPr/>
                    <a:lstStyle/>
                    <a:p>
                      <a:pPr algn="l"/>
                      <a:r>
                        <a:rPr lang="en-US" sz="1800">
                          <a:effectLst/>
                        </a:rPr>
                        <a:t>More time is required to recover the data when a system failure occurs</a:t>
                      </a:r>
                    </a:p>
                  </a:txBody>
                  <a:tcPr marL="76339" marR="76339" marT="38170" marB="38170" anchor="ctr">
                    <a:lnL>
                      <a:noFill/>
                    </a:lnL>
                    <a:lnR>
                      <a:noFill/>
                    </a:lnR>
                    <a:lnT>
                      <a:noFill/>
                    </a:lnT>
                    <a:lnB>
                      <a:noFill/>
                    </a:lnB>
                    <a:solidFill>
                      <a:srgbClr val="FAFBFC"/>
                    </a:solidFill>
                  </a:tcPr>
                </a:tc>
                <a:tc>
                  <a:txBody>
                    <a:bodyPr/>
                    <a:lstStyle/>
                    <a:p>
                      <a:pPr algn="l"/>
                      <a:r>
                        <a:rPr lang="en-US" sz="1800" dirty="0">
                          <a:effectLst/>
                        </a:rPr>
                        <a:t>Many I/O operations are performed to manage the logs during the transaction</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2665920663"/>
                  </a:ext>
                </a:extLst>
              </a:tr>
              <a:tr h="1180844">
                <a:tc>
                  <a:txBody>
                    <a:bodyPr/>
                    <a:lstStyle/>
                    <a:p>
                      <a:pPr algn="l"/>
                      <a:r>
                        <a:rPr lang="en-US" sz="1800" dirty="0">
                          <a:effectLst/>
                        </a:rPr>
                        <a:t>If a rollback is made, the log files are destroyed, and no change is made to the database</a:t>
                      </a:r>
                    </a:p>
                  </a:txBody>
                  <a:tcPr marL="76339" marR="76339" marT="38170" marB="38170" anchor="ctr">
                    <a:lnL>
                      <a:noFill/>
                    </a:lnL>
                    <a:lnR>
                      <a:noFill/>
                    </a:lnR>
                    <a:lnT>
                      <a:noFill/>
                    </a:lnT>
                    <a:lnB>
                      <a:noFill/>
                    </a:lnB>
                    <a:solidFill>
                      <a:srgbClr val="FAFBFC"/>
                    </a:solidFill>
                  </a:tcPr>
                </a:tc>
                <a:tc>
                  <a:txBody>
                    <a:bodyPr/>
                    <a:lstStyle/>
                    <a:p>
                      <a:pPr algn="l"/>
                      <a:r>
                        <a:rPr lang="en-US" sz="1800" dirty="0">
                          <a:effectLst/>
                        </a:rPr>
                        <a:t>If a rollback is made, the old state of the data is restored with the records in the log file</a:t>
                      </a:r>
                    </a:p>
                  </a:txBody>
                  <a:tcPr marL="76339" marR="76339" marT="38170" marB="38170" anchor="ctr">
                    <a:lnL>
                      <a:noFill/>
                    </a:lnL>
                    <a:lnR>
                      <a:noFill/>
                    </a:lnR>
                    <a:lnT>
                      <a:noFill/>
                    </a:lnT>
                    <a:lnB>
                      <a:noFill/>
                    </a:lnB>
                    <a:solidFill>
                      <a:srgbClr val="FAFBFC"/>
                    </a:solidFill>
                  </a:tcPr>
                </a:tc>
                <a:extLst>
                  <a:ext uri="{0D108BD9-81ED-4DB2-BD59-A6C34878D82A}">
                    <a16:rowId xmlns:a16="http://schemas.microsoft.com/office/drawing/2014/main" val="294313922"/>
                  </a:ext>
                </a:extLst>
              </a:tr>
            </a:tbl>
          </a:graphicData>
        </a:graphic>
      </p:graphicFrame>
    </p:spTree>
    <p:extLst>
      <p:ext uri="{BB962C8B-B14F-4D97-AF65-F5344CB8AC3E}">
        <p14:creationId xmlns:p14="http://schemas.microsoft.com/office/powerpoint/2010/main" val="2673114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5916EE-5161-E38B-D181-D490507194A6}"/>
              </a:ext>
            </a:extLst>
          </p:cNvPr>
          <p:cNvSpPr txBox="1"/>
          <p:nvPr/>
        </p:nvSpPr>
        <p:spPr>
          <a:xfrm>
            <a:off x="304800" y="1069448"/>
            <a:ext cx="11582400" cy="3693319"/>
          </a:xfrm>
          <a:prstGeom prst="rect">
            <a:avLst/>
          </a:prstGeom>
          <a:noFill/>
        </p:spPr>
        <p:txBody>
          <a:bodyPr wrap="square">
            <a:spAutoFit/>
          </a:bodyPr>
          <a:lstStyle/>
          <a:p>
            <a:r>
              <a:rPr lang="en-US" b="1" dirty="0">
                <a:solidFill>
                  <a:schemeClr val="accent1"/>
                </a:solidFill>
              </a:rPr>
              <a:t>What is concurrency control in DBMS?</a:t>
            </a:r>
          </a:p>
          <a:p>
            <a:endParaRPr lang="en-US" dirty="0"/>
          </a:p>
          <a:p>
            <a:pPr marL="285750" indent="-285750" algn="just">
              <a:buFont typeface="Arial" panose="020B0604020202020204" pitchFamily="34" charset="0"/>
              <a:buChar char="•"/>
            </a:pPr>
            <a:r>
              <a:rPr lang="en-US" b="1" dirty="0"/>
              <a:t>A transaction is a single reasonable unit of work that can retrieve or may change the data of a database. </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Executing each transaction individually increases the waiting time for the other transactions and the overall execution also gets delayed. Hence, to increase the throughput and reduce the waiting time, transactions are executed concurrently.</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When several transactions execute simultaneously, then there is a risk of violation of the data integrity of several databases. </a:t>
            </a:r>
          </a:p>
          <a:p>
            <a:pPr algn="just"/>
            <a:endParaRPr lang="en-US" b="1" dirty="0"/>
          </a:p>
          <a:p>
            <a:pPr marL="285750" indent="-285750" algn="just">
              <a:buFont typeface="Arial" panose="020B0604020202020204" pitchFamily="34" charset="0"/>
              <a:buChar char="•"/>
            </a:pPr>
            <a:r>
              <a:rPr lang="en-US" b="1" dirty="0"/>
              <a:t>Concurrency Control in DBMS is a procedure of managing simultaneous transactions ensuring their atomicity, isolation, consistency, and serializability.</a:t>
            </a:r>
          </a:p>
        </p:txBody>
      </p:sp>
    </p:spTree>
    <p:extLst>
      <p:ext uri="{BB962C8B-B14F-4D97-AF65-F5344CB8AC3E}">
        <p14:creationId xmlns:p14="http://schemas.microsoft.com/office/powerpoint/2010/main" val="291186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098BA4-024B-D283-69AE-54C27624D303}"/>
              </a:ext>
            </a:extLst>
          </p:cNvPr>
          <p:cNvSpPr txBox="1"/>
          <p:nvPr/>
        </p:nvSpPr>
        <p:spPr>
          <a:xfrm>
            <a:off x="429491" y="654132"/>
            <a:ext cx="11485418" cy="3139321"/>
          </a:xfrm>
          <a:prstGeom prst="rect">
            <a:avLst/>
          </a:prstGeom>
          <a:noFill/>
        </p:spPr>
        <p:txBody>
          <a:bodyPr wrap="square">
            <a:spAutoFit/>
          </a:bodyPr>
          <a:lstStyle/>
          <a:p>
            <a:r>
              <a:rPr lang="en-US" b="1" dirty="0">
                <a:solidFill>
                  <a:schemeClr val="accent1"/>
                </a:solidFill>
              </a:rPr>
              <a:t>Concurrent Execution in DBMS</a:t>
            </a:r>
          </a:p>
          <a:p>
            <a:endParaRPr lang="en-US" dirty="0"/>
          </a:p>
          <a:p>
            <a:pPr algn="just"/>
            <a:r>
              <a:rPr lang="en-US" dirty="0"/>
              <a:t>In a multi-user system, multiple users can access and use the same database at one time, which is known as the concurrent execution of the database. It means that the same database is executed simultaneously on a multi-user system by different users.</a:t>
            </a:r>
          </a:p>
          <a:p>
            <a:pPr algn="just"/>
            <a:endParaRPr lang="en-US" dirty="0"/>
          </a:p>
          <a:p>
            <a:pPr algn="just"/>
            <a:r>
              <a:rPr lang="en-US" dirty="0"/>
              <a:t>While working on the database transactions, there occurs the requirement of using the database by multiple users for performing different operations, and in that case, concurrent execution of the database is performed.</a:t>
            </a:r>
          </a:p>
          <a:p>
            <a:pPr algn="just"/>
            <a:endParaRPr lang="en-US" dirty="0"/>
          </a:p>
          <a:p>
            <a:pPr algn="just"/>
            <a:r>
              <a:rPr lang="en-US" dirty="0"/>
              <a:t>The thing is that the simultaneous execution that is performed should be done in an interleaved manner, and no operation should affect the other executing operations, thus maintaining the consistency of the database</a:t>
            </a:r>
          </a:p>
        </p:txBody>
      </p:sp>
    </p:spTree>
    <p:extLst>
      <p:ext uri="{BB962C8B-B14F-4D97-AF65-F5344CB8AC3E}">
        <p14:creationId xmlns:p14="http://schemas.microsoft.com/office/powerpoint/2010/main" val="307383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A5455-55DC-FF08-914D-F652279937F2}"/>
              </a:ext>
            </a:extLst>
          </p:cNvPr>
          <p:cNvSpPr txBox="1"/>
          <p:nvPr/>
        </p:nvSpPr>
        <p:spPr>
          <a:xfrm>
            <a:off x="207818" y="166255"/>
            <a:ext cx="11679382" cy="5000728"/>
          </a:xfrm>
          <a:prstGeom prst="rect">
            <a:avLst/>
          </a:prstGeom>
          <a:noFill/>
        </p:spPr>
        <p:txBody>
          <a:bodyPr wrap="square" rtlCol="0">
            <a:spAutoFit/>
          </a:bodyPr>
          <a:lstStyle/>
          <a:p>
            <a:r>
              <a:rPr lang="en-US" b="1" dirty="0">
                <a:solidFill>
                  <a:schemeClr val="accent1"/>
                </a:solidFill>
              </a:rPr>
              <a:t>Advantages of Concurrency</a:t>
            </a:r>
          </a:p>
          <a:p>
            <a:endParaRPr lang="en-US" dirty="0"/>
          </a:p>
          <a:p>
            <a:r>
              <a:rPr lang="en-US" dirty="0"/>
              <a:t>When in a system multiple transactions are running then they are called concurrent transactions. Concurrency is desirable or it cannot be compromised in the database systems.</a:t>
            </a:r>
          </a:p>
          <a:p>
            <a:pPr marL="342900" indent="-342900">
              <a:lnSpc>
                <a:spcPct val="200000"/>
              </a:lnSpc>
              <a:buAutoNum type="arabicPeriod"/>
            </a:pPr>
            <a:r>
              <a:rPr lang="en-US" b="1" dirty="0">
                <a:solidFill>
                  <a:schemeClr val="accent1"/>
                </a:solidFill>
              </a:rPr>
              <a:t>Reduced waiting time</a:t>
            </a:r>
          </a:p>
          <a:p>
            <a:pPr marL="342900" indent="-342900">
              <a:lnSpc>
                <a:spcPct val="200000"/>
              </a:lnSpc>
              <a:buAutoNum type="arabicPeriod"/>
            </a:pPr>
            <a:r>
              <a:rPr lang="en-US" b="1" dirty="0">
                <a:solidFill>
                  <a:schemeClr val="accent1"/>
                </a:solidFill>
              </a:rPr>
              <a:t>Reduced response time</a:t>
            </a:r>
          </a:p>
          <a:p>
            <a:pPr marL="342900" indent="-342900">
              <a:lnSpc>
                <a:spcPct val="200000"/>
              </a:lnSpc>
              <a:buAutoNum type="arabicPeriod"/>
            </a:pPr>
            <a:r>
              <a:rPr lang="en-US" b="1" dirty="0">
                <a:solidFill>
                  <a:schemeClr val="accent1"/>
                </a:solidFill>
              </a:rPr>
              <a:t>Efficient resource utilization</a:t>
            </a:r>
          </a:p>
          <a:p>
            <a:pPr marL="342900" indent="-342900">
              <a:lnSpc>
                <a:spcPct val="200000"/>
              </a:lnSpc>
              <a:buAutoNum type="arabicPeriod"/>
            </a:pPr>
            <a:r>
              <a:rPr lang="en-US" b="1" dirty="0">
                <a:solidFill>
                  <a:schemeClr val="accent1"/>
                </a:solidFill>
              </a:rPr>
              <a:t>Increased Efficiency</a:t>
            </a:r>
          </a:p>
          <a:p>
            <a:pPr>
              <a:lnSpc>
                <a:spcPct val="200000"/>
              </a:lnSpc>
            </a:pPr>
            <a:r>
              <a:rPr lang="en-US" b="1" dirty="0">
                <a:solidFill>
                  <a:schemeClr val="accent1"/>
                </a:solidFill>
              </a:rPr>
              <a:t>Problems of Concurrency</a:t>
            </a:r>
          </a:p>
          <a:p>
            <a:pPr>
              <a:lnSpc>
                <a:spcPct val="200000"/>
              </a:lnSpc>
            </a:pPr>
            <a:r>
              <a:rPr lang="en-US" b="1" dirty="0">
                <a:solidFill>
                  <a:schemeClr val="accent1"/>
                </a:solidFill>
              </a:rPr>
              <a:t>Dirty Read Problem:                          </a:t>
            </a:r>
          </a:p>
          <a:p>
            <a:pPr>
              <a:lnSpc>
                <a:spcPct val="200000"/>
              </a:lnSpc>
            </a:pPr>
            <a:endParaRPr lang="en-US" b="1" dirty="0">
              <a:solidFill>
                <a:schemeClr val="accent1"/>
              </a:solidFill>
            </a:endParaRPr>
          </a:p>
        </p:txBody>
      </p:sp>
      <p:cxnSp>
        <p:nvCxnSpPr>
          <p:cNvPr id="5" name="Straight Connector 4">
            <a:extLst>
              <a:ext uri="{FF2B5EF4-FFF2-40B4-BE49-F238E27FC236}">
                <a16:creationId xmlns:a16="http://schemas.microsoft.com/office/drawing/2014/main" id="{6EA987B4-7132-9866-4277-61E0C03D223C}"/>
              </a:ext>
            </a:extLst>
          </p:cNvPr>
          <p:cNvCxnSpPr>
            <a:cxnSpLocks/>
          </p:cNvCxnSpPr>
          <p:nvPr/>
        </p:nvCxnSpPr>
        <p:spPr>
          <a:xfrm>
            <a:off x="4932218" y="4045527"/>
            <a:ext cx="0" cy="2202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DB42C3-8625-9368-00C9-C75B7AF2CB64}"/>
              </a:ext>
            </a:extLst>
          </p:cNvPr>
          <p:cNvCxnSpPr>
            <a:cxnSpLocks/>
          </p:cNvCxnSpPr>
          <p:nvPr/>
        </p:nvCxnSpPr>
        <p:spPr>
          <a:xfrm>
            <a:off x="3816927" y="4682836"/>
            <a:ext cx="2230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31E92-37BA-1E76-745F-AE60CFF376CE}"/>
              </a:ext>
            </a:extLst>
          </p:cNvPr>
          <p:cNvCxnSpPr>
            <a:cxnSpLocks/>
          </p:cNvCxnSpPr>
          <p:nvPr/>
        </p:nvCxnSpPr>
        <p:spPr>
          <a:xfrm>
            <a:off x="4378036" y="5208546"/>
            <a:ext cx="0" cy="103985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24E9A0-FD0F-1527-C68C-33BD9B455EDC}"/>
              </a:ext>
            </a:extLst>
          </p:cNvPr>
          <p:cNvCxnSpPr/>
          <p:nvPr/>
        </p:nvCxnSpPr>
        <p:spPr>
          <a:xfrm flipV="1">
            <a:off x="5638800" y="4107871"/>
            <a:ext cx="457200" cy="36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545D16-6965-6832-3EF1-4BB1052E21C7}"/>
              </a:ext>
            </a:extLst>
          </p:cNvPr>
          <p:cNvCxnSpPr/>
          <p:nvPr/>
        </p:nvCxnSpPr>
        <p:spPr>
          <a:xfrm>
            <a:off x="3519058" y="6104651"/>
            <a:ext cx="124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08BA0A-128C-7F1A-328F-F1F2E43640F2}"/>
              </a:ext>
            </a:extLst>
          </p:cNvPr>
          <p:cNvCxnSpPr/>
          <p:nvPr/>
        </p:nvCxnSpPr>
        <p:spPr>
          <a:xfrm flipV="1">
            <a:off x="3761507" y="5417131"/>
            <a:ext cx="0" cy="54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C10247B-2881-B4E2-EA3C-C1E7E33DC1C4}"/>
              </a:ext>
            </a:extLst>
          </p:cNvPr>
          <p:cNvSpPr txBox="1"/>
          <p:nvPr/>
        </p:nvSpPr>
        <p:spPr>
          <a:xfrm>
            <a:off x="2957944" y="5542891"/>
            <a:ext cx="1122228" cy="369332"/>
          </a:xfrm>
          <a:prstGeom prst="rect">
            <a:avLst/>
          </a:prstGeom>
          <a:noFill/>
        </p:spPr>
        <p:txBody>
          <a:bodyPr wrap="square" rtlCol="0">
            <a:spAutoFit/>
          </a:bodyPr>
          <a:lstStyle/>
          <a:p>
            <a:r>
              <a:rPr lang="en-US" dirty="0"/>
              <a:t>UNDO</a:t>
            </a:r>
          </a:p>
        </p:txBody>
      </p:sp>
      <p:grpSp>
        <p:nvGrpSpPr>
          <p:cNvPr id="34" name="Group 33">
            <a:extLst>
              <a:ext uri="{FF2B5EF4-FFF2-40B4-BE49-F238E27FC236}">
                <a16:creationId xmlns:a16="http://schemas.microsoft.com/office/drawing/2014/main" id="{56141928-0E18-AEA9-5F2C-7932D488DA5C}"/>
              </a:ext>
            </a:extLst>
          </p:cNvPr>
          <p:cNvGrpSpPr/>
          <p:nvPr/>
        </p:nvGrpSpPr>
        <p:grpSpPr>
          <a:xfrm>
            <a:off x="2043548" y="3865418"/>
            <a:ext cx="9005458" cy="2408510"/>
            <a:chOff x="2043548" y="3865418"/>
            <a:chExt cx="9005458" cy="2408510"/>
          </a:xfrm>
        </p:grpSpPr>
        <p:sp>
          <p:nvSpPr>
            <p:cNvPr id="3" name="TextBox 2">
              <a:extLst>
                <a:ext uri="{FF2B5EF4-FFF2-40B4-BE49-F238E27FC236}">
                  <a16:creationId xmlns:a16="http://schemas.microsoft.com/office/drawing/2014/main" id="{9B83FE77-84AC-77E4-B1D2-21AAB9166C62}"/>
                </a:ext>
              </a:extLst>
            </p:cNvPr>
            <p:cNvSpPr txBox="1"/>
            <p:nvPr/>
          </p:nvSpPr>
          <p:spPr>
            <a:xfrm>
              <a:off x="3906990" y="4350325"/>
              <a:ext cx="2230582" cy="1754326"/>
            </a:xfrm>
            <a:prstGeom prst="rect">
              <a:avLst/>
            </a:prstGeom>
            <a:noFill/>
          </p:spPr>
          <p:txBody>
            <a:bodyPr wrap="square" rtlCol="0">
              <a:spAutoFit/>
            </a:bodyPr>
            <a:lstStyle/>
            <a:p>
              <a:r>
                <a:rPr lang="en-US" dirty="0"/>
                <a:t>     T1                    T2</a:t>
              </a:r>
            </a:p>
            <a:p>
              <a:r>
                <a:rPr lang="en-US" dirty="0"/>
                <a:t>     R(A)</a:t>
              </a:r>
            </a:p>
            <a:p>
              <a:r>
                <a:rPr lang="en-US" dirty="0"/>
                <a:t>    A=A+1</a:t>
              </a:r>
            </a:p>
            <a:p>
              <a:r>
                <a:rPr lang="en-US" dirty="0"/>
                <a:t>     W(A)</a:t>
              </a:r>
            </a:p>
            <a:p>
              <a:r>
                <a:rPr lang="en-US" dirty="0"/>
                <a:t>                             R(A)</a:t>
              </a:r>
            </a:p>
            <a:p>
              <a:r>
                <a:rPr lang="en-US" dirty="0"/>
                <a:t>                              C</a:t>
              </a:r>
            </a:p>
          </p:txBody>
        </p:sp>
        <p:cxnSp>
          <p:nvCxnSpPr>
            <p:cNvPr id="18" name="Straight Connector 17">
              <a:extLst>
                <a:ext uri="{FF2B5EF4-FFF2-40B4-BE49-F238E27FC236}">
                  <a16:creationId xmlns:a16="http://schemas.microsoft.com/office/drawing/2014/main" id="{0B427C8E-6CFF-A7B1-265F-F58AFA037554}"/>
                </a:ext>
              </a:extLst>
            </p:cNvPr>
            <p:cNvCxnSpPr/>
            <p:nvPr/>
          </p:nvCxnSpPr>
          <p:spPr>
            <a:xfrm flipV="1">
              <a:off x="4329554" y="3906983"/>
              <a:ext cx="0" cy="484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06A47E-10EA-A445-BFA0-CD95448B06BE}"/>
                </a:ext>
              </a:extLst>
            </p:cNvPr>
            <p:cNvCxnSpPr/>
            <p:nvPr/>
          </p:nvCxnSpPr>
          <p:spPr>
            <a:xfrm>
              <a:off x="4343408" y="3906981"/>
              <a:ext cx="1780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43D1F1-5B36-C593-62AB-B0ACD75D9E0A}"/>
                </a:ext>
              </a:extLst>
            </p:cNvPr>
            <p:cNvSpPr txBox="1"/>
            <p:nvPr/>
          </p:nvSpPr>
          <p:spPr>
            <a:xfrm>
              <a:off x="6186063" y="3865418"/>
              <a:ext cx="2438397" cy="367147"/>
            </a:xfrm>
            <a:prstGeom prst="rect">
              <a:avLst/>
            </a:prstGeom>
            <a:noFill/>
          </p:spPr>
          <p:txBody>
            <a:bodyPr wrap="square" rtlCol="0">
              <a:spAutoFit/>
            </a:bodyPr>
            <a:lstStyle/>
            <a:p>
              <a:r>
                <a:rPr lang="en-US" dirty="0"/>
                <a:t>Both are in active state</a:t>
              </a:r>
            </a:p>
          </p:txBody>
        </p:sp>
        <p:sp>
          <p:nvSpPr>
            <p:cNvPr id="24" name="TextBox 23">
              <a:extLst>
                <a:ext uri="{FF2B5EF4-FFF2-40B4-BE49-F238E27FC236}">
                  <a16:creationId xmlns:a16="http://schemas.microsoft.com/office/drawing/2014/main" id="{CF8C0DC9-4337-8CA7-F74D-A1E5717A6E41}"/>
                </a:ext>
              </a:extLst>
            </p:cNvPr>
            <p:cNvSpPr txBox="1"/>
            <p:nvPr/>
          </p:nvSpPr>
          <p:spPr>
            <a:xfrm>
              <a:off x="3609121" y="4646016"/>
              <a:ext cx="609598" cy="369332"/>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0B009B8F-FCA6-A0F6-6B2C-DCC2BF2D77A8}"/>
                </a:ext>
              </a:extLst>
            </p:cNvPr>
            <p:cNvSpPr txBox="1"/>
            <p:nvPr/>
          </p:nvSpPr>
          <p:spPr>
            <a:xfrm>
              <a:off x="3179627" y="4909254"/>
              <a:ext cx="1343886" cy="369332"/>
            </a:xfrm>
            <a:prstGeom prst="rect">
              <a:avLst/>
            </a:prstGeom>
            <a:noFill/>
          </p:spPr>
          <p:txBody>
            <a:bodyPr wrap="square" rtlCol="0">
              <a:spAutoFit/>
            </a:bodyPr>
            <a:lstStyle/>
            <a:p>
              <a:r>
                <a:rPr lang="en-US" dirty="0"/>
                <a:t>10+1=11</a:t>
              </a:r>
            </a:p>
          </p:txBody>
        </p:sp>
        <p:sp>
          <p:nvSpPr>
            <p:cNvPr id="29" name="TextBox 28">
              <a:extLst>
                <a:ext uri="{FF2B5EF4-FFF2-40B4-BE49-F238E27FC236}">
                  <a16:creationId xmlns:a16="http://schemas.microsoft.com/office/drawing/2014/main" id="{497B63DD-F768-4BDA-53CA-C232569061A6}"/>
                </a:ext>
              </a:extLst>
            </p:cNvPr>
            <p:cNvSpPr txBox="1"/>
            <p:nvPr/>
          </p:nvSpPr>
          <p:spPr>
            <a:xfrm>
              <a:off x="2043548" y="5935374"/>
              <a:ext cx="1537857" cy="338554"/>
            </a:xfrm>
            <a:prstGeom prst="rect">
              <a:avLst/>
            </a:prstGeom>
            <a:noFill/>
          </p:spPr>
          <p:txBody>
            <a:bodyPr wrap="square" rtlCol="0">
              <a:spAutoFit/>
            </a:bodyPr>
            <a:lstStyle/>
            <a:p>
              <a:r>
                <a:rPr lang="en-US" sz="1600" dirty="0"/>
                <a:t>If Failure occurs</a:t>
              </a:r>
            </a:p>
          </p:txBody>
        </p:sp>
        <p:sp>
          <p:nvSpPr>
            <p:cNvPr id="33" name="TextBox 32">
              <a:extLst>
                <a:ext uri="{FF2B5EF4-FFF2-40B4-BE49-F238E27FC236}">
                  <a16:creationId xmlns:a16="http://schemas.microsoft.com/office/drawing/2014/main" id="{83CCE27D-B060-3F84-41E1-A337EDE5A72D}"/>
                </a:ext>
              </a:extLst>
            </p:cNvPr>
            <p:cNvSpPr txBox="1"/>
            <p:nvPr/>
          </p:nvSpPr>
          <p:spPr>
            <a:xfrm>
              <a:off x="6047526" y="5463438"/>
              <a:ext cx="5001480" cy="369332"/>
            </a:xfrm>
            <a:prstGeom prst="rect">
              <a:avLst/>
            </a:prstGeom>
            <a:noFill/>
          </p:spPr>
          <p:txBody>
            <a:bodyPr wrap="square" rtlCol="0">
              <a:spAutoFit/>
            </a:bodyPr>
            <a:lstStyle/>
            <a:p>
              <a:r>
                <a:rPr lang="en-US" dirty="0"/>
                <a:t>11</a:t>
              </a:r>
              <a:r>
                <a:rPr lang="en-US" sz="1600" b="1" dirty="0"/>
                <a:t>(It is read from the local buffer)- DIRTY READ</a:t>
              </a:r>
            </a:p>
          </p:txBody>
        </p:sp>
      </p:grpSp>
    </p:spTree>
    <p:extLst>
      <p:ext uri="{BB962C8B-B14F-4D97-AF65-F5344CB8AC3E}">
        <p14:creationId xmlns:p14="http://schemas.microsoft.com/office/powerpoint/2010/main" val="390442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920F4-403F-F521-E2C6-62778409A1B3}"/>
              </a:ext>
            </a:extLst>
          </p:cNvPr>
          <p:cNvSpPr txBox="1"/>
          <p:nvPr/>
        </p:nvSpPr>
        <p:spPr>
          <a:xfrm>
            <a:off x="162791" y="321025"/>
            <a:ext cx="11866418" cy="2585323"/>
          </a:xfrm>
          <a:prstGeom prst="rect">
            <a:avLst/>
          </a:prstGeom>
          <a:noFill/>
        </p:spPr>
        <p:txBody>
          <a:bodyPr wrap="square">
            <a:spAutoFit/>
          </a:bodyPr>
          <a:lstStyle/>
          <a:p>
            <a:r>
              <a:rPr lang="en-US" b="1" dirty="0">
                <a:solidFill>
                  <a:schemeClr val="accent1"/>
                </a:solidFill>
              </a:rPr>
              <a:t>Dirty Read Problem</a:t>
            </a:r>
          </a:p>
          <a:p>
            <a:endParaRPr lang="en-US" dirty="0"/>
          </a:p>
          <a:p>
            <a:r>
              <a:rPr lang="en-US" dirty="0"/>
              <a:t>When a transaction is reading a value from an uncommitted transaction (T1) and later that transaction fails (T1). In this, the transaction (T2) has read the value that does not exist in the database. It is called a dirty read. To solve the dirty read problem T2 should commit after T1.  </a:t>
            </a:r>
          </a:p>
          <a:p>
            <a:endParaRPr lang="en-US" dirty="0"/>
          </a:p>
          <a:p>
            <a:r>
              <a:rPr lang="en-US" b="1" dirty="0">
                <a:solidFill>
                  <a:schemeClr val="accent1"/>
                </a:solidFill>
              </a:rPr>
              <a:t>Unrepeatable Read           </a:t>
            </a:r>
          </a:p>
          <a:p>
            <a:endParaRPr lang="en-US" b="1" dirty="0">
              <a:solidFill>
                <a:schemeClr val="accent1"/>
              </a:solidFill>
            </a:endParaRPr>
          </a:p>
          <a:p>
            <a:r>
              <a:rPr lang="en-US" b="1" dirty="0">
                <a:solidFill>
                  <a:schemeClr val="accent1"/>
                </a:solidFill>
              </a:rPr>
              <a:t>           </a:t>
            </a:r>
          </a:p>
        </p:txBody>
      </p:sp>
      <p:sp>
        <p:nvSpPr>
          <p:cNvPr id="4" name="TextBox 3">
            <a:extLst>
              <a:ext uri="{FF2B5EF4-FFF2-40B4-BE49-F238E27FC236}">
                <a16:creationId xmlns:a16="http://schemas.microsoft.com/office/drawing/2014/main" id="{D67EDE84-5C97-F419-6F3F-D970686F5425}"/>
              </a:ext>
            </a:extLst>
          </p:cNvPr>
          <p:cNvSpPr txBox="1"/>
          <p:nvPr/>
        </p:nvSpPr>
        <p:spPr>
          <a:xfrm>
            <a:off x="4031673" y="2396837"/>
            <a:ext cx="5777345" cy="2031325"/>
          </a:xfrm>
          <a:prstGeom prst="rect">
            <a:avLst/>
          </a:prstGeom>
          <a:noFill/>
        </p:spPr>
        <p:txBody>
          <a:bodyPr wrap="square" rtlCol="0">
            <a:spAutoFit/>
          </a:bodyPr>
          <a:lstStyle/>
          <a:p>
            <a:r>
              <a:rPr lang="en-US" dirty="0"/>
              <a:t>                              T1                                       T2</a:t>
            </a:r>
          </a:p>
          <a:p>
            <a:r>
              <a:rPr lang="en-US" dirty="0"/>
              <a:t>10 (DB)                 R(X)</a:t>
            </a:r>
          </a:p>
          <a:p>
            <a:r>
              <a:rPr lang="en-US" dirty="0"/>
              <a:t>                                                                         R(X) -</a:t>
            </a:r>
            <a:r>
              <a:rPr lang="en-US" dirty="0">
                <a:sym typeface="Wingdings" panose="05000000000000000000" pitchFamily="2" charset="2"/>
              </a:rPr>
              <a:t></a:t>
            </a:r>
            <a:r>
              <a:rPr lang="en-US" dirty="0"/>
              <a:t>10</a:t>
            </a:r>
          </a:p>
          <a:p>
            <a:endParaRPr lang="en-US" dirty="0"/>
          </a:p>
          <a:p>
            <a:r>
              <a:rPr lang="en-US" dirty="0"/>
              <a:t> 11 (Local buffer) X++</a:t>
            </a:r>
          </a:p>
          <a:p>
            <a:r>
              <a:rPr lang="en-US" dirty="0"/>
              <a:t>                              W(X)</a:t>
            </a:r>
          </a:p>
          <a:p>
            <a:r>
              <a:rPr lang="en-US" dirty="0"/>
              <a:t>                                                                         R(X)-</a:t>
            </a:r>
            <a:r>
              <a:rPr lang="en-US" dirty="0">
                <a:sym typeface="Wingdings" panose="05000000000000000000" pitchFamily="2" charset="2"/>
              </a:rPr>
              <a:t> 11</a:t>
            </a:r>
            <a:endParaRPr lang="en-US" dirty="0"/>
          </a:p>
        </p:txBody>
      </p:sp>
      <p:cxnSp>
        <p:nvCxnSpPr>
          <p:cNvPr id="6" name="Straight Connector 5">
            <a:extLst>
              <a:ext uri="{FF2B5EF4-FFF2-40B4-BE49-F238E27FC236}">
                <a16:creationId xmlns:a16="http://schemas.microsoft.com/office/drawing/2014/main" id="{FC5809DF-1FF8-82E1-FF18-DC529E7236B6}"/>
              </a:ext>
            </a:extLst>
          </p:cNvPr>
          <p:cNvCxnSpPr/>
          <p:nvPr/>
        </p:nvCxnSpPr>
        <p:spPr>
          <a:xfrm>
            <a:off x="5583382" y="2673927"/>
            <a:ext cx="31311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4DDBB1-2C84-E92A-BC75-BC2078A6B05D}"/>
              </a:ext>
            </a:extLst>
          </p:cNvPr>
          <p:cNvCxnSpPr>
            <a:cxnSpLocks/>
          </p:cNvCxnSpPr>
          <p:nvPr/>
        </p:nvCxnSpPr>
        <p:spPr>
          <a:xfrm>
            <a:off x="6913418" y="2272145"/>
            <a:ext cx="0" cy="232756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AC49FD-9C3A-19D4-5CFB-71D6503B2253}"/>
              </a:ext>
            </a:extLst>
          </p:cNvPr>
          <p:cNvSpPr txBox="1"/>
          <p:nvPr/>
        </p:nvSpPr>
        <p:spPr>
          <a:xfrm>
            <a:off x="4031673" y="4893486"/>
            <a:ext cx="7190512" cy="1754326"/>
          </a:xfrm>
          <a:prstGeom prst="rect">
            <a:avLst/>
          </a:prstGeom>
          <a:noFill/>
        </p:spPr>
        <p:txBody>
          <a:bodyPr wrap="square" rtlCol="0">
            <a:spAutoFit/>
          </a:bodyPr>
          <a:lstStyle/>
          <a:p>
            <a:r>
              <a:rPr lang="en-US" dirty="0"/>
              <a:t>                              T1                                       T2</a:t>
            </a:r>
          </a:p>
          <a:p>
            <a:r>
              <a:rPr lang="en-US" dirty="0"/>
              <a:t>10 (Local</a:t>
            </a:r>
          </a:p>
          <a:p>
            <a:r>
              <a:rPr lang="en-US" dirty="0"/>
              <a:t>      Buffer)            R(X)</a:t>
            </a:r>
          </a:p>
          <a:p>
            <a:r>
              <a:rPr lang="en-US" dirty="0"/>
              <a:t>                                                                         R(X) -</a:t>
            </a:r>
            <a:r>
              <a:rPr lang="en-US" dirty="0">
                <a:sym typeface="Wingdings" panose="05000000000000000000" pitchFamily="2" charset="2"/>
              </a:rPr>
              <a:t></a:t>
            </a:r>
            <a:r>
              <a:rPr lang="en-US" dirty="0"/>
              <a:t>10</a:t>
            </a:r>
          </a:p>
          <a:p>
            <a:r>
              <a:rPr lang="en-US" dirty="0"/>
              <a:t>                              Delete(X)</a:t>
            </a:r>
          </a:p>
          <a:p>
            <a:r>
              <a:rPr lang="en-US" dirty="0"/>
              <a:t>                                                                         R(X)-</a:t>
            </a:r>
            <a:r>
              <a:rPr lang="en-US" dirty="0">
                <a:sym typeface="Wingdings" panose="05000000000000000000" pitchFamily="2" charset="2"/>
              </a:rPr>
              <a:t> Variable does not exist</a:t>
            </a:r>
            <a:endParaRPr lang="en-US" dirty="0"/>
          </a:p>
        </p:txBody>
      </p:sp>
      <p:cxnSp>
        <p:nvCxnSpPr>
          <p:cNvPr id="12" name="Straight Connector 11">
            <a:extLst>
              <a:ext uri="{FF2B5EF4-FFF2-40B4-BE49-F238E27FC236}">
                <a16:creationId xmlns:a16="http://schemas.microsoft.com/office/drawing/2014/main" id="{0DAF7462-B48D-3668-C6A6-C780F6A33B18}"/>
              </a:ext>
            </a:extLst>
          </p:cNvPr>
          <p:cNvCxnSpPr/>
          <p:nvPr/>
        </p:nvCxnSpPr>
        <p:spPr>
          <a:xfrm>
            <a:off x="7148945" y="4876799"/>
            <a:ext cx="0" cy="1798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4EAC32-87ED-36A8-8FC8-1BE3FD1FEF53}"/>
              </a:ext>
            </a:extLst>
          </p:cNvPr>
          <p:cNvCxnSpPr/>
          <p:nvPr/>
        </p:nvCxnSpPr>
        <p:spPr>
          <a:xfrm>
            <a:off x="5486400" y="5306291"/>
            <a:ext cx="344978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B81FFA-DE37-62DB-E1A7-1B7FBEE326BE}"/>
              </a:ext>
            </a:extLst>
          </p:cNvPr>
          <p:cNvSpPr txBox="1"/>
          <p:nvPr/>
        </p:nvSpPr>
        <p:spPr>
          <a:xfrm>
            <a:off x="401782" y="4599709"/>
            <a:ext cx="2798604" cy="369332"/>
          </a:xfrm>
          <a:prstGeom prst="rect">
            <a:avLst/>
          </a:prstGeom>
          <a:noFill/>
        </p:spPr>
        <p:txBody>
          <a:bodyPr wrap="square" rtlCol="0">
            <a:spAutoFit/>
          </a:bodyPr>
          <a:lstStyle/>
          <a:p>
            <a:r>
              <a:rPr lang="en-US" b="1" dirty="0">
                <a:solidFill>
                  <a:schemeClr val="accent1"/>
                </a:solidFill>
              </a:rPr>
              <a:t>Phantom Read</a:t>
            </a:r>
          </a:p>
        </p:txBody>
      </p:sp>
    </p:spTree>
    <p:extLst>
      <p:ext uri="{BB962C8B-B14F-4D97-AF65-F5344CB8AC3E}">
        <p14:creationId xmlns:p14="http://schemas.microsoft.com/office/powerpoint/2010/main" val="133414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15FE4-A024-F2AF-05C0-F0F97EE2B769}"/>
              </a:ext>
            </a:extLst>
          </p:cNvPr>
          <p:cNvSpPr txBox="1"/>
          <p:nvPr/>
        </p:nvSpPr>
        <p:spPr>
          <a:xfrm>
            <a:off x="457200" y="188749"/>
            <a:ext cx="4488873" cy="646331"/>
          </a:xfrm>
          <a:prstGeom prst="rect">
            <a:avLst/>
          </a:prstGeom>
          <a:noFill/>
        </p:spPr>
        <p:txBody>
          <a:bodyPr wrap="square" rtlCol="0">
            <a:spAutoFit/>
          </a:bodyPr>
          <a:lstStyle/>
          <a:p>
            <a:r>
              <a:rPr lang="en-US" b="1" dirty="0">
                <a:solidFill>
                  <a:schemeClr val="accent1"/>
                </a:solidFill>
              </a:rPr>
              <a:t>Lost Update problem or Write-write conflict</a:t>
            </a:r>
          </a:p>
          <a:p>
            <a:endParaRPr lang="en-US" dirty="0"/>
          </a:p>
        </p:txBody>
      </p:sp>
      <p:pic>
        <p:nvPicPr>
          <p:cNvPr id="4" name="Picture 3">
            <a:extLst>
              <a:ext uri="{FF2B5EF4-FFF2-40B4-BE49-F238E27FC236}">
                <a16:creationId xmlns:a16="http://schemas.microsoft.com/office/drawing/2014/main" id="{D73A0D5E-344D-78FF-261B-00EACF65EAFF}"/>
              </a:ext>
            </a:extLst>
          </p:cNvPr>
          <p:cNvPicPr>
            <a:picLocks noChangeAspect="1"/>
          </p:cNvPicPr>
          <p:nvPr/>
        </p:nvPicPr>
        <p:blipFill>
          <a:blip r:embed="rId2"/>
          <a:stretch>
            <a:fillRect/>
          </a:stretch>
        </p:blipFill>
        <p:spPr>
          <a:xfrm>
            <a:off x="1527245" y="1228219"/>
            <a:ext cx="9137509" cy="4036508"/>
          </a:xfrm>
          <a:prstGeom prst="rect">
            <a:avLst/>
          </a:prstGeom>
        </p:spPr>
      </p:pic>
    </p:spTree>
    <p:extLst>
      <p:ext uri="{BB962C8B-B14F-4D97-AF65-F5344CB8AC3E}">
        <p14:creationId xmlns:p14="http://schemas.microsoft.com/office/powerpoint/2010/main" val="1113126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1EFCCA5-3BBB-7DF9-86CD-9C9A4FDA7279}"/>
              </a:ext>
            </a:extLst>
          </p:cNvPr>
          <p:cNvGraphicFramePr>
            <a:graphicFrameLocks noGrp="1"/>
          </p:cNvGraphicFramePr>
          <p:nvPr>
            <p:extLst>
              <p:ext uri="{D42A27DB-BD31-4B8C-83A1-F6EECF244321}">
                <p14:modId xmlns:p14="http://schemas.microsoft.com/office/powerpoint/2010/main" val="2048051481"/>
              </p:ext>
            </p:extLst>
          </p:nvPr>
        </p:nvGraphicFramePr>
        <p:xfrm>
          <a:off x="2563091" y="1169424"/>
          <a:ext cx="6096000" cy="2560320"/>
        </p:xfrm>
        <a:graphic>
          <a:graphicData uri="http://schemas.openxmlformats.org/drawingml/2006/table">
            <a:tbl>
              <a:tblPr>
                <a:tableStyleId>{3C2FFA5D-87B4-456A-9821-1D502468CF0F}</a:tableStyleId>
              </a:tblPr>
              <a:tblGrid>
                <a:gridCol w="2032000">
                  <a:extLst>
                    <a:ext uri="{9D8B030D-6E8A-4147-A177-3AD203B41FA5}">
                      <a16:colId xmlns:a16="http://schemas.microsoft.com/office/drawing/2014/main" val="1885186949"/>
                    </a:ext>
                  </a:extLst>
                </a:gridCol>
                <a:gridCol w="2032000">
                  <a:extLst>
                    <a:ext uri="{9D8B030D-6E8A-4147-A177-3AD203B41FA5}">
                      <a16:colId xmlns:a16="http://schemas.microsoft.com/office/drawing/2014/main" val="2199315822"/>
                    </a:ext>
                  </a:extLst>
                </a:gridCol>
                <a:gridCol w="2032000">
                  <a:extLst>
                    <a:ext uri="{9D8B030D-6E8A-4147-A177-3AD203B41FA5}">
                      <a16:colId xmlns:a16="http://schemas.microsoft.com/office/drawing/2014/main" val="3599030327"/>
                    </a:ext>
                  </a:extLst>
                </a:gridCol>
              </a:tblGrid>
              <a:tr h="0">
                <a:tc>
                  <a:txBody>
                    <a:bodyPr/>
                    <a:lstStyle/>
                    <a:p>
                      <a:pPr algn="ctr"/>
                      <a:r>
                        <a:rPr lang="en-US">
                          <a:effectLst/>
                        </a:rPr>
                        <a:t>Time</a:t>
                      </a:r>
                    </a:p>
                  </a:txBody>
                  <a:tcPr anchor="ctr"/>
                </a:tc>
                <a:tc>
                  <a:txBody>
                    <a:bodyPr/>
                    <a:lstStyle/>
                    <a:p>
                      <a:pPr algn="ctr"/>
                      <a:r>
                        <a:rPr lang="en-US">
                          <a:effectLst/>
                        </a:rPr>
                        <a:t>A</a:t>
                      </a:r>
                    </a:p>
                  </a:txBody>
                  <a:tcPr anchor="ctr"/>
                </a:tc>
                <a:tc>
                  <a:txBody>
                    <a:bodyPr/>
                    <a:lstStyle/>
                    <a:p>
                      <a:pPr algn="ctr"/>
                      <a:r>
                        <a:rPr lang="en-US">
                          <a:effectLst/>
                        </a:rPr>
                        <a:t>B</a:t>
                      </a:r>
                    </a:p>
                  </a:txBody>
                  <a:tcPr anchor="ctr"/>
                </a:tc>
                <a:extLst>
                  <a:ext uri="{0D108BD9-81ED-4DB2-BD59-A6C34878D82A}">
                    <a16:rowId xmlns:a16="http://schemas.microsoft.com/office/drawing/2014/main" val="2086309748"/>
                  </a:ext>
                </a:extLst>
              </a:tr>
              <a:tr h="0">
                <a:tc>
                  <a:txBody>
                    <a:bodyPr/>
                    <a:lstStyle/>
                    <a:p>
                      <a:pPr algn="ctr"/>
                      <a:r>
                        <a:rPr lang="en-US">
                          <a:effectLst/>
                        </a:rPr>
                        <a:t>T1</a:t>
                      </a:r>
                    </a:p>
                  </a:txBody>
                  <a:tcPr anchor="ctr"/>
                </a:tc>
                <a:tc>
                  <a:txBody>
                    <a:bodyPr/>
                    <a:lstStyle/>
                    <a:p>
                      <a:pPr algn="ctr"/>
                      <a:r>
                        <a:rPr lang="en-US">
                          <a:effectLst/>
                        </a:rPr>
                        <a:t>READ(DT)</a:t>
                      </a:r>
                    </a:p>
                  </a:txBody>
                  <a:tcPr anchor="ctr"/>
                </a:tc>
                <a:tc>
                  <a:txBody>
                    <a:bodyPr/>
                    <a:lstStyle/>
                    <a:p>
                      <a:pPr algn="ctr"/>
                      <a:r>
                        <a:rPr lang="en-US" dirty="0">
                          <a:effectLst/>
                        </a:rPr>
                        <a:t>------</a:t>
                      </a:r>
                    </a:p>
                  </a:txBody>
                  <a:tcPr anchor="ctr"/>
                </a:tc>
                <a:extLst>
                  <a:ext uri="{0D108BD9-81ED-4DB2-BD59-A6C34878D82A}">
                    <a16:rowId xmlns:a16="http://schemas.microsoft.com/office/drawing/2014/main" val="1383003460"/>
                  </a:ext>
                </a:extLst>
              </a:tr>
              <a:tr h="0">
                <a:tc>
                  <a:txBody>
                    <a:bodyPr/>
                    <a:lstStyle/>
                    <a:p>
                      <a:pPr algn="ctr"/>
                      <a:r>
                        <a:rPr lang="en-US">
                          <a:effectLst/>
                        </a:rPr>
                        <a:t>T2</a:t>
                      </a:r>
                    </a:p>
                  </a:txBody>
                  <a:tcPr anchor="ctr"/>
                </a:tc>
                <a:tc>
                  <a:txBody>
                    <a:bodyPr/>
                    <a:lstStyle/>
                    <a:p>
                      <a:pPr algn="ctr"/>
                      <a:r>
                        <a:rPr lang="en-US">
                          <a:effectLst/>
                        </a:rPr>
                        <a:t>DT=DT+500</a:t>
                      </a:r>
                    </a:p>
                  </a:txBody>
                  <a:tcPr anchor="ctr"/>
                </a:tc>
                <a:tc>
                  <a:txBody>
                    <a:bodyPr/>
                    <a:lstStyle/>
                    <a:p>
                      <a:pPr algn="ctr"/>
                      <a:r>
                        <a:rPr lang="en-US" dirty="0">
                          <a:effectLst/>
                        </a:rPr>
                        <a:t>------</a:t>
                      </a:r>
                    </a:p>
                  </a:txBody>
                  <a:tcPr anchor="ctr"/>
                </a:tc>
                <a:extLst>
                  <a:ext uri="{0D108BD9-81ED-4DB2-BD59-A6C34878D82A}">
                    <a16:rowId xmlns:a16="http://schemas.microsoft.com/office/drawing/2014/main" val="3018637331"/>
                  </a:ext>
                </a:extLst>
              </a:tr>
              <a:tr h="0">
                <a:tc>
                  <a:txBody>
                    <a:bodyPr/>
                    <a:lstStyle/>
                    <a:p>
                      <a:pPr algn="ctr"/>
                      <a:r>
                        <a:rPr lang="en-US">
                          <a:effectLst/>
                        </a:rPr>
                        <a:t>T3</a:t>
                      </a:r>
                    </a:p>
                  </a:txBody>
                  <a:tcPr anchor="ctr"/>
                </a:tc>
                <a:tc>
                  <a:txBody>
                    <a:bodyPr/>
                    <a:lstStyle/>
                    <a:p>
                      <a:pPr algn="ctr"/>
                      <a:r>
                        <a:rPr lang="en-US">
                          <a:effectLst/>
                        </a:rPr>
                        <a:t>WRITE(DT)</a:t>
                      </a:r>
                    </a:p>
                  </a:txBody>
                  <a:tcPr anchor="ctr"/>
                </a:tc>
                <a:tc>
                  <a:txBody>
                    <a:bodyPr/>
                    <a:lstStyle/>
                    <a:p>
                      <a:pPr algn="ctr"/>
                      <a:r>
                        <a:rPr lang="en-US">
                          <a:effectLst/>
                        </a:rPr>
                        <a:t>------</a:t>
                      </a:r>
                    </a:p>
                  </a:txBody>
                  <a:tcPr anchor="ctr"/>
                </a:tc>
                <a:extLst>
                  <a:ext uri="{0D108BD9-81ED-4DB2-BD59-A6C34878D82A}">
                    <a16:rowId xmlns:a16="http://schemas.microsoft.com/office/drawing/2014/main" val="1937153972"/>
                  </a:ext>
                </a:extLst>
              </a:tr>
              <a:tr h="0">
                <a:tc>
                  <a:txBody>
                    <a:bodyPr/>
                    <a:lstStyle/>
                    <a:p>
                      <a:pPr algn="ctr"/>
                      <a:r>
                        <a:rPr lang="en-US">
                          <a:effectLst/>
                        </a:rPr>
                        <a:t>T4</a:t>
                      </a:r>
                    </a:p>
                  </a:txBody>
                  <a:tcPr anchor="ctr"/>
                </a:tc>
                <a:tc>
                  <a:txBody>
                    <a:bodyPr/>
                    <a:lstStyle/>
                    <a:p>
                      <a:pPr algn="ctr"/>
                      <a:r>
                        <a:rPr lang="en-US">
                          <a:effectLst/>
                        </a:rPr>
                        <a:t>------</a:t>
                      </a:r>
                    </a:p>
                  </a:txBody>
                  <a:tcPr anchor="ctr"/>
                </a:tc>
                <a:tc>
                  <a:txBody>
                    <a:bodyPr/>
                    <a:lstStyle/>
                    <a:p>
                      <a:pPr algn="ctr"/>
                      <a:r>
                        <a:rPr lang="en-US">
                          <a:effectLst/>
                        </a:rPr>
                        <a:t>READ(DT)</a:t>
                      </a:r>
                    </a:p>
                  </a:txBody>
                  <a:tcPr anchor="ctr"/>
                </a:tc>
                <a:extLst>
                  <a:ext uri="{0D108BD9-81ED-4DB2-BD59-A6C34878D82A}">
                    <a16:rowId xmlns:a16="http://schemas.microsoft.com/office/drawing/2014/main" val="1244564848"/>
                  </a:ext>
                </a:extLst>
              </a:tr>
              <a:tr h="0">
                <a:tc>
                  <a:txBody>
                    <a:bodyPr/>
                    <a:lstStyle/>
                    <a:p>
                      <a:pPr algn="ctr"/>
                      <a:r>
                        <a:rPr lang="en-US">
                          <a:effectLst/>
                        </a:rPr>
                        <a:t>T5</a:t>
                      </a:r>
                    </a:p>
                  </a:txBody>
                  <a:tcPr anchor="ctr"/>
                </a:tc>
                <a:tc>
                  <a:txBody>
                    <a:bodyPr/>
                    <a:lstStyle/>
                    <a:p>
                      <a:pPr algn="ctr"/>
                      <a:r>
                        <a:rPr lang="en-US">
                          <a:effectLst/>
                        </a:rPr>
                        <a:t>------</a:t>
                      </a:r>
                    </a:p>
                  </a:txBody>
                  <a:tcPr anchor="ctr"/>
                </a:tc>
                <a:tc>
                  <a:txBody>
                    <a:bodyPr/>
                    <a:lstStyle/>
                    <a:p>
                      <a:pPr algn="ctr"/>
                      <a:r>
                        <a:rPr lang="en-US">
                          <a:effectLst/>
                        </a:rPr>
                        <a:t>COMMIT</a:t>
                      </a:r>
                    </a:p>
                  </a:txBody>
                  <a:tcPr anchor="ctr"/>
                </a:tc>
                <a:extLst>
                  <a:ext uri="{0D108BD9-81ED-4DB2-BD59-A6C34878D82A}">
                    <a16:rowId xmlns:a16="http://schemas.microsoft.com/office/drawing/2014/main" val="3702507339"/>
                  </a:ext>
                </a:extLst>
              </a:tr>
              <a:tr h="0">
                <a:tc>
                  <a:txBody>
                    <a:bodyPr/>
                    <a:lstStyle/>
                    <a:p>
                      <a:pPr algn="ctr"/>
                      <a:r>
                        <a:rPr lang="en-US">
                          <a:effectLst/>
                        </a:rPr>
                        <a:t>T6</a:t>
                      </a:r>
                    </a:p>
                  </a:txBody>
                  <a:tcPr anchor="ctr"/>
                </a:tc>
                <a:tc>
                  <a:txBody>
                    <a:bodyPr/>
                    <a:lstStyle/>
                    <a:p>
                      <a:pPr algn="ctr"/>
                      <a:r>
                        <a:rPr lang="en-US">
                          <a:effectLst/>
                        </a:rPr>
                        <a:t>ROLLBACK</a:t>
                      </a:r>
                    </a:p>
                  </a:txBody>
                  <a:tcPr anchor="ctr"/>
                </a:tc>
                <a:tc>
                  <a:txBody>
                    <a:bodyPr/>
                    <a:lstStyle/>
                    <a:p>
                      <a:pPr algn="ctr"/>
                      <a:r>
                        <a:rPr lang="en-US" dirty="0">
                          <a:effectLst/>
                        </a:rPr>
                        <a:t>------</a:t>
                      </a:r>
                    </a:p>
                  </a:txBody>
                  <a:tcPr anchor="ctr"/>
                </a:tc>
                <a:extLst>
                  <a:ext uri="{0D108BD9-81ED-4DB2-BD59-A6C34878D82A}">
                    <a16:rowId xmlns:a16="http://schemas.microsoft.com/office/drawing/2014/main" val="19345708"/>
                  </a:ext>
                </a:extLst>
              </a:tr>
            </a:tbl>
          </a:graphicData>
        </a:graphic>
      </p:graphicFrame>
      <p:sp>
        <p:nvSpPr>
          <p:cNvPr id="5" name="TextBox 4">
            <a:extLst>
              <a:ext uri="{FF2B5EF4-FFF2-40B4-BE49-F238E27FC236}">
                <a16:creationId xmlns:a16="http://schemas.microsoft.com/office/drawing/2014/main" id="{A62265D1-00DD-83D9-A7FC-EBEF60E5EAA7}"/>
              </a:ext>
            </a:extLst>
          </p:cNvPr>
          <p:cNvSpPr txBox="1"/>
          <p:nvPr/>
        </p:nvSpPr>
        <p:spPr>
          <a:xfrm>
            <a:off x="1052945" y="346364"/>
            <a:ext cx="8562110" cy="369332"/>
          </a:xfrm>
          <a:prstGeom prst="rect">
            <a:avLst/>
          </a:prstGeom>
          <a:noFill/>
        </p:spPr>
        <p:txBody>
          <a:bodyPr wrap="square" rtlCol="0">
            <a:spAutoFit/>
          </a:bodyPr>
          <a:lstStyle/>
          <a:p>
            <a:pPr algn="ctr"/>
            <a:r>
              <a:rPr lang="en-US" b="1" dirty="0">
                <a:solidFill>
                  <a:schemeClr val="accent1"/>
                </a:solidFill>
              </a:rPr>
              <a:t>Identify the concurrency problems in the following scenarios</a:t>
            </a:r>
          </a:p>
        </p:txBody>
      </p:sp>
      <p:graphicFrame>
        <p:nvGraphicFramePr>
          <p:cNvPr id="6" name="Table 5">
            <a:extLst>
              <a:ext uri="{FF2B5EF4-FFF2-40B4-BE49-F238E27FC236}">
                <a16:creationId xmlns:a16="http://schemas.microsoft.com/office/drawing/2014/main" id="{32E973C2-DB4C-38EB-AF91-FE733D238D65}"/>
              </a:ext>
            </a:extLst>
          </p:cNvPr>
          <p:cNvGraphicFramePr>
            <a:graphicFrameLocks noGrp="1"/>
          </p:cNvGraphicFramePr>
          <p:nvPr>
            <p:extLst>
              <p:ext uri="{D42A27DB-BD31-4B8C-83A1-F6EECF244321}">
                <p14:modId xmlns:p14="http://schemas.microsoft.com/office/powerpoint/2010/main" val="2609659569"/>
              </p:ext>
            </p:extLst>
          </p:nvPr>
        </p:nvGraphicFramePr>
        <p:xfrm>
          <a:off x="2563091" y="4183472"/>
          <a:ext cx="6096000" cy="2194560"/>
        </p:xfrm>
        <a:graphic>
          <a:graphicData uri="http://schemas.openxmlformats.org/drawingml/2006/table">
            <a:tbl>
              <a:tblPr>
                <a:tableStyleId>{3C2FFA5D-87B4-456A-9821-1D502468CF0F}</a:tableStyleId>
              </a:tblPr>
              <a:tblGrid>
                <a:gridCol w="2032000">
                  <a:extLst>
                    <a:ext uri="{9D8B030D-6E8A-4147-A177-3AD203B41FA5}">
                      <a16:colId xmlns:a16="http://schemas.microsoft.com/office/drawing/2014/main" val="1392628490"/>
                    </a:ext>
                  </a:extLst>
                </a:gridCol>
                <a:gridCol w="2032000">
                  <a:extLst>
                    <a:ext uri="{9D8B030D-6E8A-4147-A177-3AD203B41FA5}">
                      <a16:colId xmlns:a16="http://schemas.microsoft.com/office/drawing/2014/main" val="4090844470"/>
                    </a:ext>
                  </a:extLst>
                </a:gridCol>
                <a:gridCol w="2032000">
                  <a:extLst>
                    <a:ext uri="{9D8B030D-6E8A-4147-A177-3AD203B41FA5}">
                      <a16:colId xmlns:a16="http://schemas.microsoft.com/office/drawing/2014/main" val="811954235"/>
                    </a:ext>
                  </a:extLst>
                </a:gridCol>
              </a:tblGrid>
              <a:tr h="0">
                <a:tc>
                  <a:txBody>
                    <a:bodyPr/>
                    <a:lstStyle/>
                    <a:p>
                      <a:pPr algn="ctr"/>
                      <a:r>
                        <a:rPr lang="en-US">
                          <a:effectLst/>
                        </a:rPr>
                        <a:t>Time</a:t>
                      </a:r>
                    </a:p>
                  </a:txBody>
                  <a:tcPr anchor="ctr"/>
                </a:tc>
                <a:tc>
                  <a:txBody>
                    <a:bodyPr/>
                    <a:lstStyle/>
                    <a:p>
                      <a:pPr algn="ctr"/>
                      <a:r>
                        <a:rPr lang="en-US">
                          <a:effectLst/>
                        </a:rPr>
                        <a:t>A</a:t>
                      </a:r>
                    </a:p>
                  </a:txBody>
                  <a:tcPr anchor="ctr"/>
                </a:tc>
                <a:tc>
                  <a:txBody>
                    <a:bodyPr/>
                    <a:lstStyle/>
                    <a:p>
                      <a:pPr algn="ctr"/>
                      <a:r>
                        <a:rPr lang="en-US">
                          <a:effectLst/>
                        </a:rPr>
                        <a:t>B</a:t>
                      </a:r>
                    </a:p>
                  </a:txBody>
                  <a:tcPr anchor="ctr"/>
                </a:tc>
                <a:extLst>
                  <a:ext uri="{0D108BD9-81ED-4DB2-BD59-A6C34878D82A}">
                    <a16:rowId xmlns:a16="http://schemas.microsoft.com/office/drawing/2014/main" val="200741003"/>
                  </a:ext>
                </a:extLst>
              </a:tr>
              <a:tr h="0">
                <a:tc>
                  <a:txBody>
                    <a:bodyPr/>
                    <a:lstStyle/>
                    <a:p>
                      <a:pPr algn="ctr"/>
                      <a:r>
                        <a:rPr lang="en-US">
                          <a:effectLst/>
                        </a:rPr>
                        <a:t>T1</a:t>
                      </a:r>
                    </a:p>
                  </a:txBody>
                  <a:tcPr anchor="ctr"/>
                </a:tc>
                <a:tc>
                  <a:txBody>
                    <a:bodyPr/>
                    <a:lstStyle/>
                    <a:p>
                      <a:pPr algn="ctr"/>
                      <a:r>
                        <a:rPr lang="en-US">
                          <a:effectLst/>
                        </a:rPr>
                        <a:t>READ(DT)</a:t>
                      </a:r>
                    </a:p>
                  </a:txBody>
                  <a:tcPr anchor="ctr"/>
                </a:tc>
                <a:tc>
                  <a:txBody>
                    <a:bodyPr/>
                    <a:lstStyle/>
                    <a:p>
                      <a:pPr algn="ctr"/>
                      <a:r>
                        <a:rPr lang="en-US">
                          <a:effectLst/>
                        </a:rPr>
                        <a:t>------</a:t>
                      </a:r>
                    </a:p>
                  </a:txBody>
                  <a:tcPr anchor="ctr"/>
                </a:tc>
                <a:extLst>
                  <a:ext uri="{0D108BD9-81ED-4DB2-BD59-A6C34878D82A}">
                    <a16:rowId xmlns:a16="http://schemas.microsoft.com/office/drawing/2014/main" val="3889211607"/>
                  </a:ext>
                </a:extLst>
              </a:tr>
              <a:tr h="0">
                <a:tc>
                  <a:txBody>
                    <a:bodyPr/>
                    <a:lstStyle/>
                    <a:p>
                      <a:pPr algn="ctr"/>
                      <a:r>
                        <a:rPr lang="en-US">
                          <a:effectLst/>
                        </a:rPr>
                        <a:t>T2</a:t>
                      </a:r>
                    </a:p>
                  </a:txBody>
                  <a:tcPr anchor="ctr"/>
                </a:tc>
                <a:tc>
                  <a:txBody>
                    <a:bodyPr/>
                    <a:lstStyle/>
                    <a:p>
                      <a:pPr algn="ctr"/>
                      <a:r>
                        <a:rPr lang="en-US">
                          <a:effectLst/>
                        </a:rPr>
                        <a:t>------</a:t>
                      </a:r>
                    </a:p>
                  </a:txBody>
                  <a:tcPr anchor="ctr"/>
                </a:tc>
                <a:tc>
                  <a:txBody>
                    <a:bodyPr/>
                    <a:lstStyle/>
                    <a:p>
                      <a:pPr algn="ctr"/>
                      <a:r>
                        <a:rPr lang="en-US">
                          <a:effectLst/>
                        </a:rPr>
                        <a:t>READ(DT)</a:t>
                      </a:r>
                    </a:p>
                  </a:txBody>
                  <a:tcPr anchor="ctr"/>
                </a:tc>
                <a:extLst>
                  <a:ext uri="{0D108BD9-81ED-4DB2-BD59-A6C34878D82A}">
                    <a16:rowId xmlns:a16="http://schemas.microsoft.com/office/drawing/2014/main" val="299880152"/>
                  </a:ext>
                </a:extLst>
              </a:tr>
              <a:tr h="0">
                <a:tc>
                  <a:txBody>
                    <a:bodyPr/>
                    <a:lstStyle/>
                    <a:p>
                      <a:pPr algn="ctr"/>
                      <a:r>
                        <a:rPr lang="en-US">
                          <a:effectLst/>
                        </a:rPr>
                        <a:t>T3</a:t>
                      </a:r>
                    </a:p>
                  </a:txBody>
                  <a:tcPr anchor="ctr"/>
                </a:tc>
                <a:tc>
                  <a:txBody>
                    <a:bodyPr/>
                    <a:lstStyle/>
                    <a:p>
                      <a:pPr algn="ctr"/>
                      <a:r>
                        <a:rPr lang="en-US">
                          <a:effectLst/>
                        </a:rPr>
                        <a:t>DT=DT+500</a:t>
                      </a:r>
                    </a:p>
                  </a:txBody>
                  <a:tcPr anchor="ctr"/>
                </a:tc>
                <a:tc>
                  <a:txBody>
                    <a:bodyPr/>
                    <a:lstStyle/>
                    <a:p>
                      <a:pPr algn="ctr"/>
                      <a:r>
                        <a:rPr lang="en-US">
                          <a:effectLst/>
                        </a:rPr>
                        <a:t>------</a:t>
                      </a:r>
                    </a:p>
                  </a:txBody>
                  <a:tcPr anchor="ctr"/>
                </a:tc>
                <a:extLst>
                  <a:ext uri="{0D108BD9-81ED-4DB2-BD59-A6C34878D82A}">
                    <a16:rowId xmlns:a16="http://schemas.microsoft.com/office/drawing/2014/main" val="2242798012"/>
                  </a:ext>
                </a:extLst>
              </a:tr>
              <a:tr h="0">
                <a:tc>
                  <a:txBody>
                    <a:bodyPr/>
                    <a:lstStyle/>
                    <a:p>
                      <a:pPr algn="ctr"/>
                      <a:r>
                        <a:rPr lang="en-US">
                          <a:effectLst/>
                        </a:rPr>
                        <a:t>T4</a:t>
                      </a:r>
                    </a:p>
                  </a:txBody>
                  <a:tcPr anchor="ctr"/>
                </a:tc>
                <a:tc>
                  <a:txBody>
                    <a:bodyPr/>
                    <a:lstStyle/>
                    <a:p>
                      <a:pPr algn="ctr"/>
                      <a:r>
                        <a:rPr lang="en-US">
                          <a:effectLst/>
                        </a:rPr>
                        <a:t>WRITE(DT)</a:t>
                      </a:r>
                    </a:p>
                  </a:txBody>
                  <a:tcPr anchor="ctr"/>
                </a:tc>
                <a:tc>
                  <a:txBody>
                    <a:bodyPr/>
                    <a:lstStyle/>
                    <a:p>
                      <a:pPr algn="ctr"/>
                      <a:r>
                        <a:rPr lang="en-US">
                          <a:effectLst/>
                        </a:rPr>
                        <a:t>------</a:t>
                      </a:r>
                    </a:p>
                  </a:txBody>
                  <a:tcPr anchor="ctr"/>
                </a:tc>
                <a:extLst>
                  <a:ext uri="{0D108BD9-81ED-4DB2-BD59-A6C34878D82A}">
                    <a16:rowId xmlns:a16="http://schemas.microsoft.com/office/drawing/2014/main" val="1890209151"/>
                  </a:ext>
                </a:extLst>
              </a:tr>
              <a:tr h="0">
                <a:tc>
                  <a:txBody>
                    <a:bodyPr/>
                    <a:lstStyle/>
                    <a:p>
                      <a:pPr algn="ctr"/>
                      <a:r>
                        <a:rPr lang="en-US">
                          <a:effectLst/>
                        </a:rPr>
                        <a:t>T5</a:t>
                      </a:r>
                    </a:p>
                  </a:txBody>
                  <a:tcPr anchor="ctr"/>
                </a:tc>
                <a:tc>
                  <a:txBody>
                    <a:bodyPr/>
                    <a:lstStyle/>
                    <a:p>
                      <a:pPr algn="ctr"/>
                      <a:r>
                        <a:rPr lang="en-US">
                          <a:effectLst/>
                        </a:rPr>
                        <a:t>------</a:t>
                      </a:r>
                    </a:p>
                  </a:txBody>
                  <a:tcPr anchor="ctr"/>
                </a:tc>
                <a:tc>
                  <a:txBody>
                    <a:bodyPr/>
                    <a:lstStyle/>
                    <a:p>
                      <a:pPr algn="ctr"/>
                      <a:r>
                        <a:rPr lang="en-US" dirty="0">
                          <a:effectLst/>
                        </a:rPr>
                        <a:t>READ(DT)</a:t>
                      </a:r>
                    </a:p>
                  </a:txBody>
                  <a:tcPr anchor="ctr"/>
                </a:tc>
                <a:extLst>
                  <a:ext uri="{0D108BD9-81ED-4DB2-BD59-A6C34878D82A}">
                    <a16:rowId xmlns:a16="http://schemas.microsoft.com/office/drawing/2014/main" val="2687463724"/>
                  </a:ext>
                </a:extLst>
              </a:tr>
            </a:tbl>
          </a:graphicData>
        </a:graphic>
      </p:graphicFrame>
    </p:spTree>
    <p:extLst>
      <p:ext uri="{BB962C8B-B14F-4D97-AF65-F5344CB8AC3E}">
        <p14:creationId xmlns:p14="http://schemas.microsoft.com/office/powerpoint/2010/main" val="649141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884AFC-F182-12A0-6844-9D8A42764972}"/>
              </a:ext>
            </a:extLst>
          </p:cNvPr>
          <p:cNvGraphicFramePr>
            <a:graphicFrameLocks noGrp="1"/>
          </p:cNvGraphicFramePr>
          <p:nvPr>
            <p:extLst>
              <p:ext uri="{D42A27DB-BD31-4B8C-83A1-F6EECF244321}">
                <p14:modId xmlns:p14="http://schemas.microsoft.com/office/powerpoint/2010/main" val="727424595"/>
              </p:ext>
            </p:extLst>
          </p:nvPr>
        </p:nvGraphicFramePr>
        <p:xfrm>
          <a:off x="3304309" y="787039"/>
          <a:ext cx="5950527" cy="2177835"/>
        </p:xfrm>
        <a:graphic>
          <a:graphicData uri="http://schemas.openxmlformats.org/drawingml/2006/table">
            <a:tbl>
              <a:tblPr>
                <a:tableStyleId>{3C2FFA5D-87B4-456A-9821-1D502468CF0F}</a:tableStyleId>
              </a:tblPr>
              <a:tblGrid>
                <a:gridCol w="1983509">
                  <a:extLst>
                    <a:ext uri="{9D8B030D-6E8A-4147-A177-3AD203B41FA5}">
                      <a16:colId xmlns:a16="http://schemas.microsoft.com/office/drawing/2014/main" val="3853886076"/>
                    </a:ext>
                  </a:extLst>
                </a:gridCol>
                <a:gridCol w="1983509">
                  <a:extLst>
                    <a:ext uri="{9D8B030D-6E8A-4147-A177-3AD203B41FA5}">
                      <a16:colId xmlns:a16="http://schemas.microsoft.com/office/drawing/2014/main" val="2485308294"/>
                    </a:ext>
                  </a:extLst>
                </a:gridCol>
                <a:gridCol w="1983509">
                  <a:extLst>
                    <a:ext uri="{9D8B030D-6E8A-4147-A177-3AD203B41FA5}">
                      <a16:colId xmlns:a16="http://schemas.microsoft.com/office/drawing/2014/main" val="183603934"/>
                    </a:ext>
                  </a:extLst>
                </a:gridCol>
              </a:tblGrid>
              <a:tr h="435567">
                <a:tc>
                  <a:txBody>
                    <a:bodyPr/>
                    <a:lstStyle/>
                    <a:p>
                      <a:pPr algn="ctr"/>
                      <a:r>
                        <a:rPr lang="en-US">
                          <a:effectLst/>
                        </a:rPr>
                        <a:t>Time</a:t>
                      </a:r>
                    </a:p>
                  </a:txBody>
                  <a:tcPr anchor="ctr"/>
                </a:tc>
                <a:tc>
                  <a:txBody>
                    <a:bodyPr/>
                    <a:lstStyle/>
                    <a:p>
                      <a:pPr algn="ctr"/>
                      <a:r>
                        <a:rPr lang="en-US">
                          <a:effectLst/>
                        </a:rPr>
                        <a:t>A</a:t>
                      </a:r>
                    </a:p>
                  </a:txBody>
                  <a:tcPr anchor="ctr"/>
                </a:tc>
                <a:tc>
                  <a:txBody>
                    <a:bodyPr/>
                    <a:lstStyle/>
                    <a:p>
                      <a:pPr algn="ctr"/>
                      <a:r>
                        <a:rPr lang="en-US" dirty="0">
                          <a:effectLst/>
                        </a:rPr>
                        <a:t>B</a:t>
                      </a:r>
                    </a:p>
                  </a:txBody>
                  <a:tcPr anchor="ctr"/>
                </a:tc>
                <a:extLst>
                  <a:ext uri="{0D108BD9-81ED-4DB2-BD59-A6C34878D82A}">
                    <a16:rowId xmlns:a16="http://schemas.microsoft.com/office/drawing/2014/main" val="4016809458"/>
                  </a:ext>
                </a:extLst>
              </a:tr>
              <a:tr h="435567">
                <a:tc>
                  <a:txBody>
                    <a:bodyPr/>
                    <a:lstStyle/>
                    <a:p>
                      <a:pPr algn="ctr"/>
                      <a:r>
                        <a:rPr lang="en-US">
                          <a:effectLst/>
                        </a:rPr>
                        <a:t>T1</a:t>
                      </a:r>
                    </a:p>
                  </a:txBody>
                  <a:tcPr anchor="ctr"/>
                </a:tc>
                <a:tc>
                  <a:txBody>
                    <a:bodyPr/>
                    <a:lstStyle/>
                    <a:p>
                      <a:pPr algn="ctr"/>
                      <a:r>
                        <a:rPr lang="en-US" dirty="0">
                          <a:effectLst/>
                        </a:rPr>
                        <a:t>READ(DT)</a:t>
                      </a:r>
                    </a:p>
                  </a:txBody>
                  <a:tcPr anchor="ctr"/>
                </a:tc>
                <a:tc>
                  <a:txBody>
                    <a:bodyPr/>
                    <a:lstStyle/>
                    <a:p>
                      <a:pPr algn="ctr"/>
                      <a:r>
                        <a:rPr lang="en-US">
                          <a:effectLst/>
                        </a:rPr>
                        <a:t>------</a:t>
                      </a:r>
                    </a:p>
                  </a:txBody>
                  <a:tcPr anchor="ctr"/>
                </a:tc>
                <a:extLst>
                  <a:ext uri="{0D108BD9-81ED-4DB2-BD59-A6C34878D82A}">
                    <a16:rowId xmlns:a16="http://schemas.microsoft.com/office/drawing/2014/main" val="1759546525"/>
                  </a:ext>
                </a:extLst>
              </a:tr>
              <a:tr h="435567">
                <a:tc>
                  <a:txBody>
                    <a:bodyPr/>
                    <a:lstStyle/>
                    <a:p>
                      <a:pPr algn="ctr"/>
                      <a:r>
                        <a:rPr lang="en-US">
                          <a:effectLst/>
                        </a:rPr>
                        <a:t>T2</a:t>
                      </a:r>
                    </a:p>
                  </a:txBody>
                  <a:tcPr anchor="ctr"/>
                </a:tc>
                <a:tc>
                  <a:txBody>
                    <a:bodyPr/>
                    <a:lstStyle/>
                    <a:p>
                      <a:pPr algn="ctr"/>
                      <a:r>
                        <a:rPr lang="en-US">
                          <a:effectLst/>
                        </a:rPr>
                        <a:t>------</a:t>
                      </a:r>
                    </a:p>
                  </a:txBody>
                  <a:tcPr anchor="ctr"/>
                </a:tc>
                <a:tc>
                  <a:txBody>
                    <a:bodyPr/>
                    <a:lstStyle/>
                    <a:p>
                      <a:pPr algn="ctr"/>
                      <a:r>
                        <a:rPr lang="en-US">
                          <a:effectLst/>
                        </a:rPr>
                        <a:t>READ(DT)</a:t>
                      </a:r>
                    </a:p>
                  </a:txBody>
                  <a:tcPr anchor="ctr"/>
                </a:tc>
                <a:extLst>
                  <a:ext uri="{0D108BD9-81ED-4DB2-BD59-A6C34878D82A}">
                    <a16:rowId xmlns:a16="http://schemas.microsoft.com/office/drawing/2014/main" val="607803532"/>
                  </a:ext>
                </a:extLst>
              </a:tr>
              <a:tr h="435567">
                <a:tc>
                  <a:txBody>
                    <a:bodyPr/>
                    <a:lstStyle/>
                    <a:p>
                      <a:pPr algn="ctr"/>
                      <a:r>
                        <a:rPr lang="en-US">
                          <a:effectLst/>
                        </a:rPr>
                        <a:t>T3</a:t>
                      </a:r>
                    </a:p>
                  </a:txBody>
                  <a:tcPr anchor="ctr"/>
                </a:tc>
                <a:tc>
                  <a:txBody>
                    <a:bodyPr/>
                    <a:lstStyle/>
                    <a:p>
                      <a:pPr algn="ctr"/>
                      <a:r>
                        <a:rPr lang="en-US">
                          <a:effectLst/>
                        </a:rPr>
                        <a:t>DELETE(DT)</a:t>
                      </a:r>
                    </a:p>
                  </a:txBody>
                  <a:tcPr anchor="ctr"/>
                </a:tc>
                <a:tc>
                  <a:txBody>
                    <a:bodyPr/>
                    <a:lstStyle/>
                    <a:p>
                      <a:pPr algn="ctr"/>
                      <a:r>
                        <a:rPr lang="en-US">
                          <a:effectLst/>
                        </a:rPr>
                        <a:t>------</a:t>
                      </a:r>
                    </a:p>
                  </a:txBody>
                  <a:tcPr anchor="ctr"/>
                </a:tc>
                <a:extLst>
                  <a:ext uri="{0D108BD9-81ED-4DB2-BD59-A6C34878D82A}">
                    <a16:rowId xmlns:a16="http://schemas.microsoft.com/office/drawing/2014/main" val="3660142788"/>
                  </a:ext>
                </a:extLst>
              </a:tr>
              <a:tr h="435567">
                <a:tc>
                  <a:txBody>
                    <a:bodyPr/>
                    <a:lstStyle/>
                    <a:p>
                      <a:pPr algn="ctr"/>
                      <a:r>
                        <a:rPr lang="en-US">
                          <a:effectLst/>
                        </a:rPr>
                        <a:t>T4</a:t>
                      </a:r>
                    </a:p>
                  </a:txBody>
                  <a:tcPr anchor="ctr"/>
                </a:tc>
                <a:tc>
                  <a:txBody>
                    <a:bodyPr/>
                    <a:lstStyle/>
                    <a:p>
                      <a:pPr algn="ctr"/>
                      <a:r>
                        <a:rPr lang="en-US">
                          <a:effectLst/>
                        </a:rPr>
                        <a:t>------</a:t>
                      </a:r>
                    </a:p>
                  </a:txBody>
                  <a:tcPr anchor="ctr"/>
                </a:tc>
                <a:tc>
                  <a:txBody>
                    <a:bodyPr/>
                    <a:lstStyle/>
                    <a:p>
                      <a:pPr algn="ctr"/>
                      <a:r>
                        <a:rPr lang="en-US" dirty="0">
                          <a:effectLst/>
                        </a:rPr>
                        <a:t>READ(DT)</a:t>
                      </a:r>
                    </a:p>
                  </a:txBody>
                  <a:tcPr anchor="ctr"/>
                </a:tc>
                <a:extLst>
                  <a:ext uri="{0D108BD9-81ED-4DB2-BD59-A6C34878D82A}">
                    <a16:rowId xmlns:a16="http://schemas.microsoft.com/office/drawing/2014/main" val="1869096462"/>
                  </a:ext>
                </a:extLst>
              </a:tr>
            </a:tbl>
          </a:graphicData>
        </a:graphic>
      </p:graphicFrame>
      <p:graphicFrame>
        <p:nvGraphicFramePr>
          <p:cNvPr id="3" name="Table 2">
            <a:extLst>
              <a:ext uri="{FF2B5EF4-FFF2-40B4-BE49-F238E27FC236}">
                <a16:creationId xmlns:a16="http://schemas.microsoft.com/office/drawing/2014/main" id="{90BF865E-DB90-E073-162D-13371105CDA7}"/>
              </a:ext>
            </a:extLst>
          </p:cNvPr>
          <p:cNvGraphicFramePr>
            <a:graphicFrameLocks noGrp="1"/>
          </p:cNvGraphicFramePr>
          <p:nvPr>
            <p:extLst>
              <p:ext uri="{D42A27DB-BD31-4B8C-83A1-F6EECF244321}">
                <p14:modId xmlns:p14="http://schemas.microsoft.com/office/powerpoint/2010/main" val="1842136825"/>
              </p:ext>
            </p:extLst>
          </p:nvPr>
        </p:nvGraphicFramePr>
        <p:xfrm>
          <a:off x="3325091" y="3621477"/>
          <a:ext cx="6096000" cy="2560320"/>
        </p:xfrm>
        <a:graphic>
          <a:graphicData uri="http://schemas.openxmlformats.org/drawingml/2006/table">
            <a:tbl>
              <a:tblPr>
                <a:tableStyleId>{3C2FFA5D-87B4-456A-9821-1D502468CF0F}</a:tableStyleId>
              </a:tblPr>
              <a:tblGrid>
                <a:gridCol w="2032000">
                  <a:extLst>
                    <a:ext uri="{9D8B030D-6E8A-4147-A177-3AD203B41FA5}">
                      <a16:colId xmlns:a16="http://schemas.microsoft.com/office/drawing/2014/main" val="1298006619"/>
                    </a:ext>
                  </a:extLst>
                </a:gridCol>
                <a:gridCol w="2032000">
                  <a:extLst>
                    <a:ext uri="{9D8B030D-6E8A-4147-A177-3AD203B41FA5}">
                      <a16:colId xmlns:a16="http://schemas.microsoft.com/office/drawing/2014/main" val="3866705776"/>
                    </a:ext>
                  </a:extLst>
                </a:gridCol>
                <a:gridCol w="2032000">
                  <a:extLst>
                    <a:ext uri="{9D8B030D-6E8A-4147-A177-3AD203B41FA5}">
                      <a16:colId xmlns:a16="http://schemas.microsoft.com/office/drawing/2014/main" val="3127874070"/>
                    </a:ext>
                  </a:extLst>
                </a:gridCol>
              </a:tblGrid>
              <a:tr h="0">
                <a:tc>
                  <a:txBody>
                    <a:bodyPr/>
                    <a:lstStyle/>
                    <a:p>
                      <a:pPr algn="ctr"/>
                      <a:r>
                        <a:rPr lang="en-US" dirty="0">
                          <a:effectLst/>
                        </a:rPr>
                        <a:t>Time</a:t>
                      </a:r>
                    </a:p>
                  </a:txBody>
                  <a:tcPr anchor="ctr"/>
                </a:tc>
                <a:tc>
                  <a:txBody>
                    <a:bodyPr/>
                    <a:lstStyle/>
                    <a:p>
                      <a:pPr algn="ctr"/>
                      <a:r>
                        <a:rPr lang="en-US">
                          <a:effectLst/>
                        </a:rPr>
                        <a:t>A</a:t>
                      </a:r>
                    </a:p>
                  </a:txBody>
                  <a:tcPr anchor="ctr"/>
                </a:tc>
                <a:tc>
                  <a:txBody>
                    <a:bodyPr/>
                    <a:lstStyle/>
                    <a:p>
                      <a:pPr algn="ctr"/>
                      <a:r>
                        <a:rPr lang="en-US">
                          <a:effectLst/>
                        </a:rPr>
                        <a:t>B</a:t>
                      </a:r>
                    </a:p>
                  </a:txBody>
                  <a:tcPr anchor="ctr"/>
                </a:tc>
                <a:extLst>
                  <a:ext uri="{0D108BD9-81ED-4DB2-BD59-A6C34878D82A}">
                    <a16:rowId xmlns:a16="http://schemas.microsoft.com/office/drawing/2014/main" val="3118084389"/>
                  </a:ext>
                </a:extLst>
              </a:tr>
              <a:tr h="0">
                <a:tc>
                  <a:txBody>
                    <a:bodyPr/>
                    <a:lstStyle/>
                    <a:p>
                      <a:pPr algn="ctr"/>
                      <a:r>
                        <a:rPr lang="en-US" dirty="0">
                          <a:effectLst/>
                        </a:rPr>
                        <a:t>T1</a:t>
                      </a:r>
                    </a:p>
                  </a:txBody>
                  <a:tcPr anchor="ctr"/>
                </a:tc>
                <a:tc>
                  <a:txBody>
                    <a:bodyPr/>
                    <a:lstStyle/>
                    <a:p>
                      <a:pPr algn="ctr"/>
                      <a:r>
                        <a:rPr lang="en-US">
                          <a:effectLst/>
                        </a:rPr>
                        <a:t>READ(DT)</a:t>
                      </a:r>
                    </a:p>
                  </a:txBody>
                  <a:tcPr anchor="ctr"/>
                </a:tc>
                <a:tc>
                  <a:txBody>
                    <a:bodyPr/>
                    <a:lstStyle/>
                    <a:p>
                      <a:pPr algn="ctr"/>
                      <a:r>
                        <a:rPr lang="en-US">
                          <a:effectLst/>
                        </a:rPr>
                        <a:t>------</a:t>
                      </a:r>
                    </a:p>
                  </a:txBody>
                  <a:tcPr anchor="ctr"/>
                </a:tc>
                <a:extLst>
                  <a:ext uri="{0D108BD9-81ED-4DB2-BD59-A6C34878D82A}">
                    <a16:rowId xmlns:a16="http://schemas.microsoft.com/office/drawing/2014/main" val="2292954744"/>
                  </a:ext>
                </a:extLst>
              </a:tr>
              <a:tr h="0">
                <a:tc>
                  <a:txBody>
                    <a:bodyPr/>
                    <a:lstStyle/>
                    <a:p>
                      <a:pPr algn="ctr"/>
                      <a:r>
                        <a:rPr lang="en-US">
                          <a:effectLst/>
                        </a:rPr>
                        <a:t>T2</a:t>
                      </a:r>
                    </a:p>
                  </a:txBody>
                  <a:tcPr anchor="ctr"/>
                </a:tc>
                <a:tc>
                  <a:txBody>
                    <a:bodyPr/>
                    <a:lstStyle/>
                    <a:p>
                      <a:pPr algn="ctr"/>
                      <a:r>
                        <a:rPr lang="en-US">
                          <a:effectLst/>
                        </a:rPr>
                        <a:t>DT=DT+500</a:t>
                      </a:r>
                    </a:p>
                  </a:txBody>
                  <a:tcPr anchor="ctr"/>
                </a:tc>
                <a:tc>
                  <a:txBody>
                    <a:bodyPr/>
                    <a:lstStyle/>
                    <a:p>
                      <a:pPr algn="ctr"/>
                      <a:r>
                        <a:rPr lang="en-US">
                          <a:effectLst/>
                        </a:rPr>
                        <a:t>------</a:t>
                      </a:r>
                    </a:p>
                  </a:txBody>
                  <a:tcPr anchor="ctr"/>
                </a:tc>
                <a:extLst>
                  <a:ext uri="{0D108BD9-81ED-4DB2-BD59-A6C34878D82A}">
                    <a16:rowId xmlns:a16="http://schemas.microsoft.com/office/drawing/2014/main" val="3428743873"/>
                  </a:ext>
                </a:extLst>
              </a:tr>
              <a:tr h="0">
                <a:tc>
                  <a:txBody>
                    <a:bodyPr/>
                    <a:lstStyle/>
                    <a:p>
                      <a:pPr algn="ctr"/>
                      <a:r>
                        <a:rPr lang="en-US">
                          <a:effectLst/>
                        </a:rPr>
                        <a:t>T3</a:t>
                      </a:r>
                    </a:p>
                  </a:txBody>
                  <a:tcPr anchor="ctr"/>
                </a:tc>
                <a:tc>
                  <a:txBody>
                    <a:bodyPr/>
                    <a:lstStyle/>
                    <a:p>
                      <a:pPr algn="ctr"/>
                      <a:r>
                        <a:rPr lang="en-US">
                          <a:effectLst/>
                        </a:rPr>
                        <a:t>WRITE(DT)</a:t>
                      </a:r>
                    </a:p>
                  </a:txBody>
                  <a:tcPr anchor="ctr"/>
                </a:tc>
                <a:tc>
                  <a:txBody>
                    <a:bodyPr/>
                    <a:lstStyle/>
                    <a:p>
                      <a:pPr algn="ctr"/>
                      <a:r>
                        <a:rPr lang="en-US" dirty="0">
                          <a:effectLst/>
                        </a:rPr>
                        <a:t>------</a:t>
                      </a:r>
                    </a:p>
                  </a:txBody>
                  <a:tcPr anchor="ctr"/>
                </a:tc>
                <a:extLst>
                  <a:ext uri="{0D108BD9-81ED-4DB2-BD59-A6C34878D82A}">
                    <a16:rowId xmlns:a16="http://schemas.microsoft.com/office/drawing/2014/main" val="1244572742"/>
                  </a:ext>
                </a:extLst>
              </a:tr>
              <a:tr h="0">
                <a:tc>
                  <a:txBody>
                    <a:bodyPr/>
                    <a:lstStyle/>
                    <a:p>
                      <a:pPr algn="ctr"/>
                      <a:r>
                        <a:rPr lang="en-US">
                          <a:effectLst/>
                        </a:rPr>
                        <a:t>T4</a:t>
                      </a:r>
                    </a:p>
                  </a:txBody>
                  <a:tcPr anchor="ctr"/>
                </a:tc>
                <a:tc>
                  <a:txBody>
                    <a:bodyPr/>
                    <a:lstStyle/>
                    <a:p>
                      <a:pPr algn="ctr"/>
                      <a:r>
                        <a:rPr lang="en-US">
                          <a:effectLst/>
                        </a:rPr>
                        <a:t>------</a:t>
                      </a:r>
                    </a:p>
                  </a:txBody>
                  <a:tcPr anchor="ctr"/>
                </a:tc>
                <a:tc>
                  <a:txBody>
                    <a:bodyPr/>
                    <a:lstStyle/>
                    <a:p>
                      <a:pPr algn="ctr"/>
                      <a:r>
                        <a:rPr lang="en-US">
                          <a:effectLst/>
                        </a:rPr>
                        <a:t>DT=DT+300</a:t>
                      </a:r>
                    </a:p>
                  </a:txBody>
                  <a:tcPr anchor="ctr"/>
                </a:tc>
                <a:extLst>
                  <a:ext uri="{0D108BD9-81ED-4DB2-BD59-A6C34878D82A}">
                    <a16:rowId xmlns:a16="http://schemas.microsoft.com/office/drawing/2014/main" val="95068761"/>
                  </a:ext>
                </a:extLst>
              </a:tr>
              <a:tr h="0">
                <a:tc>
                  <a:txBody>
                    <a:bodyPr/>
                    <a:lstStyle/>
                    <a:p>
                      <a:pPr algn="ctr"/>
                      <a:r>
                        <a:rPr lang="en-US">
                          <a:effectLst/>
                        </a:rPr>
                        <a:t>T5</a:t>
                      </a:r>
                    </a:p>
                  </a:txBody>
                  <a:tcPr anchor="ctr"/>
                </a:tc>
                <a:tc>
                  <a:txBody>
                    <a:bodyPr/>
                    <a:lstStyle/>
                    <a:p>
                      <a:pPr algn="ctr"/>
                      <a:r>
                        <a:rPr lang="en-US">
                          <a:effectLst/>
                        </a:rPr>
                        <a:t>------</a:t>
                      </a:r>
                    </a:p>
                  </a:txBody>
                  <a:tcPr anchor="ctr"/>
                </a:tc>
                <a:tc>
                  <a:txBody>
                    <a:bodyPr/>
                    <a:lstStyle/>
                    <a:p>
                      <a:pPr algn="ctr"/>
                      <a:r>
                        <a:rPr lang="en-US">
                          <a:effectLst/>
                        </a:rPr>
                        <a:t>WRITE(DT)</a:t>
                      </a:r>
                    </a:p>
                  </a:txBody>
                  <a:tcPr anchor="ctr"/>
                </a:tc>
                <a:extLst>
                  <a:ext uri="{0D108BD9-81ED-4DB2-BD59-A6C34878D82A}">
                    <a16:rowId xmlns:a16="http://schemas.microsoft.com/office/drawing/2014/main" val="3433710282"/>
                  </a:ext>
                </a:extLst>
              </a:tr>
              <a:tr h="0">
                <a:tc>
                  <a:txBody>
                    <a:bodyPr/>
                    <a:lstStyle/>
                    <a:p>
                      <a:pPr algn="ctr"/>
                      <a:r>
                        <a:rPr lang="en-US">
                          <a:effectLst/>
                        </a:rPr>
                        <a:t>T6</a:t>
                      </a:r>
                    </a:p>
                  </a:txBody>
                  <a:tcPr anchor="ctr"/>
                </a:tc>
                <a:tc>
                  <a:txBody>
                    <a:bodyPr/>
                    <a:lstStyle/>
                    <a:p>
                      <a:pPr algn="ctr"/>
                      <a:r>
                        <a:rPr lang="en-US">
                          <a:effectLst/>
                        </a:rPr>
                        <a:t>READ(DT)</a:t>
                      </a:r>
                    </a:p>
                  </a:txBody>
                  <a:tcPr anchor="ctr"/>
                </a:tc>
                <a:tc>
                  <a:txBody>
                    <a:bodyPr/>
                    <a:lstStyle/>
                    <a:p>
                      <a:pPr algn="ctr"/>
                      <a:r>
                        <a:rPr lang="en-US" dirty="0">
                          <a:effectLst/>
                        </a:rPr>
                        <a:t>------</a:t>
                      </a:r>
                    </a:p>
                  </a:txBody>
                  <a:tcPr anchor="ctr"/>
                </a:tc>
                <a:extLst>
                  <a:ext uri="{0D108BD9-81ED-4DB2-BD59-A6C34878D82A}">
                    <a16:rowId xmlns:a16="http://schemas.microsoft.com/office/drawing/2014/main" val="4230378223"/>
                  </a:ext>
                </a:extLst>
              </a:tr>
            </a:tbl>
          </a:graphicData>
        </a:graphic>
      </p:graphicFrame>
    </p:spTree>
    <p:extLst>
      <p:ext uri="{BB962C8B-B14F-4D97-AF65-F5344CB8AC3E}">
        <p14:creationId xmlns:p14="http://schemas.microsoft.com/office/powerpoint/2010/main" val="274782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4F80B8-9D12-2063-49A6-508C34796913}"/>
              </a:ext>
            </a:extLst>
          </p:cNvPr>
          <p:cNvGraphicFramePr>
            <a:graphicFrameLocks noGrp="1"/>
          </p:cNvGraphicFramePr>
          <p:nvPr>
            <p:extLst>
              <p:ext uri="{D42A27DB-BD31-4B8C-83A1-F6EECF244321}">
                <p14:modId xmlns:p14="http://schemas.microsoft.com/office/powerpoint/2010/main" val="1966345510"/>
              </p:ext>
            </p:extLst>
          </p:nvPr>
        </p:nvGraphicFramePr>
        <p:xfrm>
          <a:off x="2590800" y="1097380"/>
          <a:ext cx="7204365" cy="4292040"/>
        </p:xfrm>
        <a:graphic>
          <a:graphicData uri="http://schemas.openxmlformats.org/drawingml/2006/table">
            <a:tbl>
              <a:tblPr>
                <a:tableStyleId>{3C2FFA5D-87B4-456A-9821-1D502468CF0F}</a:tableStyleId>
              </a:tblPr>
              <a:tblGrid>
                <a:gridCol w="2401455">
                  <a:extLst>
                    <a:ext uri="{9D8B030D-6E8A-4147-A177-3AD203B41FA5}">
                      <a16:colId xmlns:a16="http://schemas.microsoft.com/office/drawing/2014/main" val="3360595017"/>
                    </a:ext>
                  </a:extLst>
                </a:gridCol>
                <a:gridCol w="2401455">
                  <a:extLst>
                    <a:ext uri="{9D8B030D-6E8A-4147-A177-3AD203B41FA5}">
                      <a16:colId xmlns:a16="http://schemas.microsoft.com/office/drawing/2014/main" val="4091821661"/>
                    </a:ext>
                  </a:extLst>
                </a:gridCol>
                <a:gridCol w="2401455">
                  <a:extLst>
                    <a:ext uri="{9D8B030D-6E8A-4147-A177-3AD203B41FA5}">
                      <a16:colId xmlns:a16="http://schemas.microsoft.com/office/drawing/2014/main" val="667402240"/>
                    </a:ext>
                  </a:extLst>
                </a:gridCol>
              </a:tblGrid>
              <a:tr h="536505">
                <a:tc>
                  <a:txBody>
                    <a:bodyPr/>
                    <a:lstStyle/>
                    <a:p>
                      <a:pPr algn="ctr"/>
                      <a:r>
                        <a:rPr lang="en-US">
                          <a:effectLst/>
                        </a:rPr>
                        <a:t>Time</a:t>
                      </a:r>
                    </a:p>
                  </a:txBody>
                  <a:tcPr anchor="ctr"/>
                </a:tc>
                <a:tc>
                  <a:txBody>
                    <a:bodyPr/>
                    <a:lstStyle/>
                    <a:p>
                      <a:pPr algn="ctr"/>
                      <a:r>
                        <a:rPr lang="en-US">
                          <a:effectLst/>
                        </a:rPr>
                        <a:t>A</a:t>
                      </a:r>
                    </a:p>
                  </a:txBody>
                  <a:tcPr anchor="ctr"/>
                </a:tc>
                <a:tc>
                  <a:txBody>
                    <a:bodyPr/>
                    <a:lstStyle/>
                    <a:p>
                      <a:pPr algn="ctr"/>
                      <a:r>
                        <a:rPr lang="en-US">
                          <a:effectLst/>
                        </a:rPr>
                        <a:t>B</a:t>
                      </a:r>
                    </a:p>
                  </a:txBody>
                  <a:tcPr anchor="ctr"/>
                </a:tc>
                <a:extLst>
                  <a:ext uri="{0D108BD9-81ED-4DB2-BD59-A6C34878D82A}">
                    <a16:rowId xmlns:a16="http://schemas.microsoft.com/office/drawing/2014/main" val="1645245322"/>
                  </a:ext>
                </a:extLst>
              </a:tr>
              <a:tr h="536505">
                <a:tc>
                  <a:txBody>
                    <a:bodyPr/>
                    <a:lstStyle/>
                    <a:p>
                      <a:pPr algn="ctr"/>
                      <a:r>
                        <a:rPr lang="en-US">
                          <a:effectLst/>
                        </a:rPr>
                        <a:t>T1</a:t>
                      </a:r>
                    </a:p>
                  </a:txBody>
                  <a:tcPr anchor="ctr"/>
                </a:tc>
                <a:tc>
                  <a:txBody>
                    <a:bodyPr/>
                    <a:lstStyle/>
                    <a:p>
                      <a:pPr algn="ctr"/>
                      <a:r>
                        <a:rPr lang="en-US">
                          <a:effectLst/>
                        </a:rPr>
                        <a:t>READ(DT1)</a:t>
                      </a:r>
                    </a:p>
                  </a:txBody>
                  <a:tcPr anchor="ctr"/>
                </a:tc>
                <a:tc>
                  <a:txBody>
                    <a:bodyPr/>
                    <a:lstStyle/>
                    <a:p>
                      <a:pPr algn="ctr"/>
                      <a:r>
                        <a:rPr lang="en-US">
                          <a:effectLst/>
                        </a:rPr>
                        <a:t>------</a:t>
                      </a:r>
                    </a:p>
                  </a:txBody>
                  <a:tcPr anchor="ctr"/>
                </a:tc>
                <a:extLst>
                  <a:ext uri="{0D108BD9-81ED-4DB2-BD59-A6C34878D82A}">
                    <a16:rowId xmlns:a16="http://schemas.microsoft.com/office/drawing/2014/main" val="2260282969"/>
                  </a:ext>
                </a:extLst>
              </a:tr>
              <a:tr h="536505">
                <a:tc>
                  <a:txBody>
                    <a:bodyPr/>
                    <a:lstStyle/>
                    <a:p>
                      <a:pPr algn="ctr"/>
                      <a:r>
                        <a:rPr lang="en-US">
                          <a:effectLst/>
                        </a:rPr>
                        <a:t>T2</a:t>
                      </a:r>
                    </a:p>
                  </a:txBody>
                  <a:tcPr anchor="ctr"/>
                </a:tc>
                <a:tc>
                  <a:txBody>
                    <a:bodyPr/>
                    <a:lstStyle/>
                    <a:p>
                      <a:pPr algn="ctr"/>
                      <a:r>
                        <a:rPr lang="en-US">
                          <a:effectLst/>
                        </a:rPr>
                        <a:t>add=0</a:t>
                      </a:r>
                    </a:p>
                  </a:txBody>
                  <a:tcPr anchor="ctr"/>
                </a:tc>
                <a:tc>
                  <a:txBody>
                    <a:bodyPr/>
                    <a:lstStyle/>
                    <a:p>
                      <a:pPr algn="ctr"/>
                      <a:r>
                        <a:rPr lang="en-US">
                          <a:effectLst/>
                        </a:rPr>
                        <a:t>------</a:t>
                      </a:r>
                    </a:p>
                  </a:txBody>
                  <a:tcPr anchor="ctr"/>
                </a:tc>
                <a:extLst>
                  <a:ext uri="{0D108BD9-81ED-4DB2-BD59-A6C34878D82A}">
                    <a16:rowId xmlns:a16="http://schemas.microsoft.com/office/drawing/2014/main" val="2287409135"/>
                  </a:ext>
                </a:extLst>
              </a:tr>
              <a:tr h="536505">
                <a:tc>
                  <a:txBody>
                    <a:bodyPr/>
                    <a:lstStyle/>
                    <a:p>
                      <a:pPr algn="ctr"/>
                      <a:r>
                        <a:rPr lang="en-US">
                          <a:effectLst/>
                        </a:rPr>
                        <a:t>T3</a:t>
                      </a:r>
                    </a:p>
                  </a:txBody>
                  <a:tcPr anchor="ctr"/>
                </a:tc>
                <a:tc>
                  <a:txBody>
                    <a:bodyPr/>
                    <a:lstStyle/>
                    <a:p>
                      <a:pPr algn="ctr"/>
                      <a:r>
                        <a:rPr lang="en-US">
                          <a:effectLst/>
                        </a:rPr>
                        <a:t>add=add+DT1</a:t>
                      </a:r>
                    </a:p>
                  </a:txBody>
                  <a:tcPr anchor="ctr"/>
                </a:tc>
                <a:tc>
                  <a:txBody>
                    <a:bodyPr/>
                    <a:lstStyle/>
                    <a:p>
                      <a:pPr algn="ctr"/>
                      <a:r>
                        <a:rPr lang="en-US">
                          <a:effectLst/>
                        </a:rPr>
                        <a:t>------</a:t>
                      </a:r>
                    </a:p>
                  </a:txBody>
                  <a:tcPr anchor="ctr"/>
                </a:tc>
                <a:extLst>
                  <a:ext uri="{0D108BD9-81ED-4DB2-BD59-A6C34878D82A}">
                    <a16:rowId xmlns:a16="http://schemas.microsoft.com/office/drawing/2014/main" val="2475920926"/>
                  </a:ext>
                </a:extLst>
              </a:tr>
              <a:tr h="536505">
                <a:tc>
                  <a:txBody>
                    <a:bodyPr/>
                    <a:lstStyle/>
                    <a:p>
                      <a:pPr algn="ctr"/>
                      <a:r>
                        <a:rPr lang="en-US">
                          <a:effectLst/>
                        </a:rPr>
                        <a:t>T4</a:t>
                      </a:r>
                    </a:p>
                  </a:txBody>
                  <a:tcPr anchor="ctr"/>
                </a:tc>
                <a:tc>
                  <a:txBody>
                    <a:bodyPr/>
                    <a:lstStyle/>
                    <a:p>
                      <a:pPr algn="ctr"/>
                      <a:r>
                        <a:rPr lang="en-US">
                          <a:effectLst/>
                        </a:rPr>
                        <a:t>------</a:t>
                      </a:r>
                    </a:p>
                  </a:txBody>
                  <a:tcPr anchor="ctr"/>
                </a:tc>
                <a:tc>
                  <a:txBody>
                    <a:bodyPr/>
                    <a:lstStyle/>
                    <a:p>
                      <a:pPr algn="ctr"/>
                      <a:r>
                        <a:rPr lang="en-US">
                          <a:effectLst/>
                        </a:rPr>
                        <a:t>READ(DT2)</a:t>
                      </a:r>
                    </a:p>
                  </a:txBody>
                  <a:tcPr anchor="ctr"/>
                </a:tc>
                <a:extLst>
                  <a:ext uri="{0D108BD9-81ED-4DB2-BD59-A6C34878D82A}">
                    <a16:rowId xmlns:a16="http://schemas.microsoft.com/office/drawing/2014/main" val="213326493"/>
                  </a:ext>
                </a:extLst>
              </a:tr>
              <a:tr h="536505">
                <a:tc>
                  <a:txBody>
                    <a:bodyPr/>
                    <a:lstStyle/>
                    <a:p>
                      <a:pPr algn="ctr"/>
                      <a:r>
                        <a:rPr lang="en-US">
                          <a:effectLst/>
                        </a:rPr>
                        <a:t>T5</a:t>
                      </a:r>
                    </a:p>
                  </a:txBody>
                  <a:tcPr anchor="ctr"/>
                </a:tc>
                <a:tc>
                  <a:txBody>
                    <a:bodyPr/>
                    <a:lstStyle/>
                    <a:p>
                      <a:pPr algn="ctr"/>
                      <a:r>
                        <a:rPr lang="en-US">
                          <a:effectLst/>
                        </a:rPr>
                        <a:t>------</a:t>
                      </a:r>
                    </a:p>
                  </a:txBody>
                  <a:tcPr anchor="ctr"/>
                </a:tc>
                <a:tc>
                  <a:txBody>
                    <a:bodyPr/>
                    <a:lstStyle/>
                    <a:p>
                      <a:pPr algn="ctr"/>
                      <a:r>
                        <a:rPr lang="en-US">
                          <a:effectLst/>
                        </a:rPr>
                        <a:t>DT2=DT2+500</a:t>
                      </a:r>
                    </a:p>
                  </a:txBody>
                  <a:tcPr anchor="ctr"/>
                </a:tc>
                <a:extLst>
                  <a:ext uri="{0D108BD9-81ED-4DB2-BD59-A6C34878D82A}">
                    <a16:rowId xmlns:a16="http://schemas.microsoft.com/office/drawing/2014/main" val="1748127628"/>
                  </a:ext>
                </a:extLst>
              </a:tr>
              <a:tr h="536505">
                <a:tc>
                  <a:txBody>
                    <a:bodyPr/>
                    <a:lstStyle/>
                    <a:p>
                      <a:pPr algn="ctr"/>
                      <a:r>
                        <a:rPr lang="en-US">
                          <a:effectLst/>
                        </a:rPr>
                        <a:t>T6</a:t>
                      </a:r>
                    </a:p>
                  </a:txBody>
                  <a:tcPr anchor="ctr"/>
                </a:tc>
                <a:tc>
                  <a:txBody>
                    <a:bodyPr/>
                    <a:lstStyle/>
                    <a:p>
                      <a:pPr algn="ctr"/>
                      <a:r>
                        <a:rPr lang="en-US">
                          <a:effectLst/>
                        </a:rPr>
                        <a:t>READ(DT2)</a:t>
                      </a:r>
                    </a:p>
                  </a:txBody>
                  <a:tcPr anchor="ctr"/>
                </a:tc>
                <a:tc>
                  <a:txBody>
                    <a:bodyPr/>
                    <a:lstStyle/>
                    <a:p>
                      <a:pPr algn="ctr"/>
                      <a:r>
                        <a:rPr lang="en-US">
                          <a:effectLst/>
                        </a:rPr>
                        <a:t>------</a:t>
                      </a:r>
                    </a:p>
                  </a:txBody>
                  <a:tcPr anchor="ctr"/>
                </a:tc>
                <a:extLst>
                  <a:ext uri="{0D108BD9-81ED-4DB2-BD59-A6C34878D82A}">
                    <a16:rowId xmlns:a16="http://schemas.microsoft.com/office/drawing/2014/main" val="1614956795"/>
                  </a:ext>
                </a:extLst>
              </a:tr>
              <a:tr h="536505">
                <a:tc>
                  <a:txBody>
                    <a:bodyPr/>
                    <a:lstStyle/>
                    <a:p>
                      <a:pPr algn="ctr"/>
                      <a:r>
                        <a:rPr lang="en-US">
                          <a:effectLst/>
                        </a:rPr>
                        <a:t>T7</a:t>
                      </a:r>
                    </a:p>
                  </a:txBody>
                  <a:tcPr anchor="ctr"/>
                </a:tc>
                <a:tc>
                  <a:txBody>
                    <a:bodyPr/>
                    <a:lstStyle/>
                    <a:p>
                      <a:pPr algn="ctr"/>
                      <a:r>
                        <a:rPr lang="en-US">
                          <a:effectLst/>
                        </a:rPr>
                        <a:t>add=add+DT2</a:t>
                      </a:r>
                    </a:p>
                  </a:txBody>
                  <a:tcPr anchor="ctr"/>
                </a:tc>
                <a:tc>
                  <a:txBody>
                    <a:bodyPr/>
                    <a:lstStyle/>
                    <a:p>
                      <a:pPr algn="ctr"/>
                      <a:r>
                        <a:rPr lang="en-US" dirty="0">
                          <a:effectLst/>
                        </a:rPr>
                        <a:t>------</a:t>
                      </a:r>
                    </a:p>
                  </a:txBody>
                  <a:tcPr anchor="ctr"/>
                </a:tc>
                <a:extLst>
                  <a:ext uri="{0D108BD9-81ED-4DB2-BD59-A6C34878D82A}">
                    <a16:rowId xmlns:a16="http://schemas.microsoft.com/office/drawing/2014/main" val="1541420493"/>
                  </a:ext>
                </a:extLst>
              </a:tr>
            </a:tbl>
          </a:graphicData>
        </a:graphic>
      </p:graphicFrame>
    </p:spTree>
    <p:extLst>
      <p:ext uri="{BB962C8B-B14F-4D97-AF65-F5344CB8AC3E}">
        <p14:creationId xmlns:p14="http://schemas.microsoft.com/office/powerpoint/2010/main" val="381003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D84DE4-82A6-B5AB-3674-1B4624686BCC}"/>
              </a:ext>
            </a:extLst>
          </p:cNvPr>
          <p:cNvSpPr txBox="1"/>
          <p:nvPr/>
        </p:nvSpPr>
        <p:spPr>
          <a:xfrm>
            <a:off x="457200" y="1423666"/>
            <a:ext cx="11277600" cy="21268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The solution to the concurrency problem is a </a:t>
            </a:r>
            <a:r>
              <a:rPr lang="en-US" b="1" dirty="0"/>
              <a:t>SCHEDULE of transactions. </a:t>
            </a:r>
          </a:p>
          <a:p>
            <a:pPr marL="285750" indent="-285750" algn="just">
              <a:lnSpc>
                <a:spcPct val="150000"/>
              </a:lnSpc>
              <a:buFont typeface="Arial" panose="020B0604020202020204" pitchFamily="34" charset="0"/>
              <a:buChar char="•"/>
            </a:pPr>
            <a:r>
              <a:rPr lang="en-US" dirty="0"/>
              <a:t>When two or more transactions are executed one after another then they can be bundled up in a higher unit of execution called schedule.</a:t>
            </a:r>
          </a:p>
          <a:p>
            <a:pPr marL="285750" indent="-285750" algn="just">
              <a:lnSpc>
                <a:spcPct val="150000"/>
              </a:lnSpc>
              <a:buFont typeface="Arial" panose="020B0604020202020204" pitchFamily="34" charset="0"/>
              <a:buChar char="•"/>
            </a:pPr>
            <a:r>
              <a:rPr lang="en-US" dirty="0"/>
              <a:t> A schedule of n transactions T1, T2…..Tn is the ordering of operations of transactions. Operations from different transactions can be interleaved in schedule S.</a:t>
            </a:r>
          </a:p>
        </p:txBody>
      </p:sp>
    </p:spTree>
    <p:extLst>
      <p:ext uri="{BB962C8B-B14F-4D97-AF65-F5344CB8AC3E}">
        <p14:creationId xmlns:p14="http://schemas.microsoft.com/office/powerpoint/2010/main" val="423150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694B77-FA97-4824-2296-B9F7FCA17673}"/>
              </a:ext>
            </a:extLst>
          </p:cNvPr>
          <p:cNvSpPr txBox="1"/>
          <p:nvPr/>
        </p:nvSpPr>
        <p:spPr>
          <a:xfrm>
            <a:off x="484909" y="845127"/>
            <a:ext cx="10695709" cy="3615733"/>
          </a:xfrm>
          <a:prstGeom prst="rect">
            <a:avLst/>
          </a:prstGeom>
          <a:noFill/>
        </p:spPr>
        <p:txBody>
          <a:bodyPr wrap="square" rtlCol="0">
            <a:spAutoFit/>
          </a:bodyPr>
          <a:lstStyle/>
          <a:p>
            <a:r>
              <a:rPr lang="en-US" b="1" dirty="0">
                <a:solidFill>
                  <a:srgbClr val="0070C0"/>
                </a:solidFill>
              </a:rPr>
              <a:t>Chapter Outline</a:t>
            </a:r>
          </a:p>
          <a:p>
            <a:pPr>
              <a:lnSpc>
                <a:spcPct val="200000"/>
              </a:lnSpc>
            </a:pPr>
            <a:endParaRPr lang="en-US" b="1" dirty="0">
              <a:solidFill>
                <a:srgbClr val="0070C0"/>
              </a:solidFill>
            </a:endParaRPr>
          </a:p>
          <a:p>
            <a:pPr marL="342900" indent="-342900">
              <a:lnSpc>
                <a:spcPct val="200000"/>
              </a:lnSpc>
              <a:buAutoNum type="arabicPeriod"/>
            </a:pPr>
            <a:r>
              <a:rPr lang="en-US" dirty="0"/>
              <a:t>What is Transaction?</a:t>
            </a:r>
          </a:p>
          <a:p>
            <a:pPr marL="342900" indent="-342900">
              <a:lnSpc>
                <a:spcPct val="200000"/>
              </a:lnSpc>
              <a:buAutoNum type="arabicPeriod"/>
            </a:pPr>
            <a:r>
              <a:rPr lang="en-US" dirty="0"/>
              <a:t>What are ACID Properties?</a:t>
            </a:r>
          </a:p>
          <a:p>
            <a:pPr marL="342900" indent="-342900">
              <a:lnSpc>
                <a:spcPct val="200000"/>
              </a:lnSpc>
              <a:buAutoNum type="arabicPeriod"/>
            </a:pPr>
            <a:r>
              <a:rPr lang="en-US" dirty="0"/>
              <a:t>Transaction states</a:t>
            </a:r>
          </a:p>
          <a:p>
            <a:pPr marL="342900" indent="-342900">
              <a:lnSpc>
                <a:spcPct val="200000"/>
              </a:lnSpc>
              <a:buAutoNum type="arabicPeriod"/>
            </a:pPr>
            <a:r>
              <a:rPr lang="en-US" dirty="0"/>
              <a:t>Problems with Concurrency</a:t>
            </a:r>
          </a:p>
          <a:p>
            <a:pPr marL="342900" indent="-342900">
              <a:lnSpc>
                <a:spcPct val="200000"/>
              </a:lnSpc>
              <a:buAutoNum type="arabicPeriod"/>
            </a:pPr>
            <a:r>
              <a:rPr lang="en-US" dirty="0"/>
              <a:t>Conflict and View Serializability</a:t>
            </a:r>
          </a:p>
        </p:txBody>
      </p:sp>
    </p:spTree>
    <p:extLst>
      <p:ext uri="{BB962C8B-B14F-4D97-AF65-F5344CB8AC3E}">
        <p14:creationId xmlns:p14="http://schemas.microsoft.com/office/powerpoint/2010/main" val="3690229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B7E76138-FE78-543C-FCA1-168FA13A8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80654" y="426024"/>
            <a:ext cx="9286875" cy="4953000"/>
          </a:xfrm>
          <a:prstGeom prst="rect">
            <a:avLst/>
          </a:prstGeom>
        </p:spPr>
      </p:pic>
      <p:cxnSp>
        <p:nvCxnSpPr>
          <p:cNvPr id="4" name="Straight Arrow Connector 3">
            <a:extLst>
              <a:ext uri="{FF2B5EF4-FFF2-40B4-BE49-F238E27FC236}">
                <a16:creationId xmlns:a16="http://schemas.microsoft.com/office/drawing/2014/main" id="{D391C12F-5132-7B41-38B0-1BF2C88B6CE5}"/>
              </a:ext>
            </a:extLst>
          </p:cNvPr>
          <p:cNvCxnSpPr/>
          <p:nvPr/>
        </p:nvCxnSpPr>
        <p:spPr>
          <a:xfrm>
            <a:off x="2452255" y="2930236"/>
            <a:ext cx="0" cy="71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7FBCA0-7C33-2835-27AD-366F006D595F}"/>
              </a:ext>
            </a:extLst>
          </p:cNvPr>
          <p:cNvCxnSpPr/>
          <p:nvPr/>
        </p:nvCxnSpPr>
        <p:spPr>
          <a:xfrm>
            <a:off x="3325091" y="2930236"/>
            <a:ext cx="0" cy="78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72341E-A988-1643-B019-F727F975DF53}"/>
              </a:ext>
            </a:extLst>
          </p:cNvPr>
          <p:cNvSpPr txBox="1"/>
          <p:nvPr/>
        </p:nvSpPr>
        <p:spPr>
          <a:xfrm>
            <a:off x="2216727" y="3609327"/>
            <a:ext cx="554182" cy="369332"/>
          </a:xfrm>
          <a:prstGeom prst="rect">
            <a:avLst/>
          </a:prstGeom>
          <a:noFill/>
        </p:spPr>
        <p:txBody>
          <a:bodyPr wrap="square" rtlCol="0">
            <a:spAutoFit/>
          </a:bodyPr>
          <a:lstStyle/>
          <a:p>
            <a:r>
              <a:rPr lang="en-US" dirty="0"/>
              <a:t>n1</a:t>
            </a:r>
          </a:p>
        </p:txBody>
      </p:sp>
      <p:sp>
        <p:nvSpPr>
          <p:cNvPr id="8" name="TextBox 7">
            <a:extLst>
              <a:ext uri="{FF2B5EF4-FFF2-40B4-BE49-F238E27FC236}">
                <a16:creationId xmlns:a16="http://schemas.microsoft.com/office/drawing/2014/main" id="{5C45BB67-2C3C-E38C-1A8B-C946049B355F}"/>
              </a:ext>
            </a:extLst>
          </p:cNvPr>
          <p:cNvSpPr txBox="1"/>
          <p:nvPr/>
        </p:nvSpPr>
        <p:spPr>
          <a:xfrm>
            <a:off x="3158842" y="3643745"/>
            <a:ext cx="554182" cy="369332"/>
          </a:xfrm>
          <a:prstGeom prst="rect">
            <a:avLst/>
          </a:prstGeom>
          <a:noFill/>
        </p:spPr>
        <p:txBody>
          <a:bodyPr wrap="square" rtlCol="0">
            <a:spAutoFit/>
          </a:bodyPr>
          <a:lstStyle/>
          <a:p>
            <a:r>
              <a:rPr lang="en-US" dirty="0"/>
              <a:t>n2</a:t>
            </a:r>
          </a:p>
        </p:txBody>
      </p:sp>
      <p:sp>
        <p:nvSpPr>
          <p:cNvPr id="9" name="TextBox 8">
            <a:extLst>
              <a:ext uri="{FF2B5EF4-FFF2-40B4-BE49-F238E27FC236}">
                <a16:creationId xmlns:a16="http://schemas.microsoft.com/office/drawing/2014/main" id="{8821D64E-40F1-8ED2-BE0A-8EF200DFC8AC}"/>
              </a:ext>
            </a:extLst>
          </p:cNvPr>
          <p:cNvSpPr txBox="1"/>
          <p:nvPr/>
        </p:nvSpPr>
        <p:spPr>
          <a:xfrm>
            <a:off x="1246909" y="4020762"/>
            <a:ext cx="3048000" cy="646331"/>
          </a:xfrm>
          <a:prstGeom prst="rect">
            <a:avLst/>
          </a:prstGeom>
          <a:noFill/>
        </p:spPr>
        <p:txBody>
          <a:bodyPr wrap="square" rtlCol="0">
            <a:spAutoFit/>
          </a:bodyPr>
          <a:lstStyle/>
          <a:p>
            <a:r>
              <a:rPr lang="en-US" dirty="0"/>
              <a:t>Total instructions in schedule:                   </a:t>
            </a:r>
          </a:p>
          <a:p>
            <a:r>
              <a:rPr lang="en-US" dirty="0"/>
              <a:t>                                    n1+n2</a:t>
            </a:r>
          </a:p>
        </p:txBody>
      </p:sp>
      <p:sp>
        <p:nvSpPr>
          <p:cNvPr id="10" name="TextBox 9">
            <a:extLst>
              <a:ext uri="{FF2B5EF4-FFF2-40B4-BE49-F238E27FC236}">
                <a16:creationId xmlns:a16="http://schemas.microsoft.com/office/drawing/2014/main" id="{66326FEE-763A-F4CE-EE59-4FE087FF1313}"/>
              </a:ext>
            </a:extLst>
          </p:cNvPr>
          <p:cNvSpPr txBox="1"/>
          <p:nvPr/>
        </p:nvSpPr>
        <p:spPr>
          <a:xfrm>
            <a:off x="4904509" y="536862"/>
            <a:ext cx="1911927" cy="377536"/>
          </a:xfrm>
          <a:prstGeom prst="rect">
            <a:avLst/>
          </a:prstGeom>
          <a:noFill/>
        </p:spPr>
        <p:txBody>
          <a:bodyPr wrap="square" rtlCol="0">
            <a:spAutoFit/>
          </a:bodyPr>
          <a:lstStyle/>
          <a:p>
            <a:r>
              <a:rPr lang="en-US" dirty="0"/>
              <a:t>Serial schedule</a:t>
            </a:r>
          </a:p>
        </p:txBody>
      </p:sp>
      <p:sp>
        <p:nvSpPr>
          <p:cNvPr id="11" name="TextBox 10">
            <a:extLst>
              <a:ext uri="{FF2B5EF4-FFF2-40B4-BE49-F238E27FC236}">
                <a16:creationId xmlns:a16="http://schemas.microsoft.com/office/drawing/2014/main" id="{5BBAC073-3CF4-FD38-5630-C612E364C4A5}"/>
              </a:ext>
            </a:extLst>
          </p:cNvPr>
          <p:cNvSpPr txBox="1"/>
          <p:nvPr/>
        </p:nvSpPr>
        <p:spPr>
          <a:xfrm>
            <a:off x="7619994" y="509150"/>
            <a:ext cx="2410697" cy="369332"/>
          </a:xfrm>
          <a:prstGeom prst="rect">
            <a:avLst/>
          </a:prstGeom>
          <a:noFill/>
        </p:spPr>
        <p:txBody>
          <a:bodyPr wrap="square" rtlCol="0">
            <a:spAutoFit/>
          </a:bodyPr>
          <a:lstStyle/>
          <a:p>
            <a:r>
              <a:rPr lang="en-US" dirty="0"/>
              <a:t> Non-Serial schedule</a:t>
            </a:r>
          </a:p>
        </p:txBody>
      </p:sp>
      <p:sp>
        <p:nvSpPr>
          <p:cNvPr id="12" name="TextBox 11">
            <a:extLst>
              <a:ext uri="{FF2B5EF4-FFF2-40B4-BE49-F238E27FC236}">
                <a16:creationId xmlns:a16="http://schemas.microsoft.com/office/drawing/2014/main" id="{A1A169E4-5258-05E3-BD36-CD4D0D47FC70}"/>
              </a:ext>
            </a:extLst>
          </p:cNvPr>
          <p:cNvSpPr txBox="1"/>
          <p:nvPr/>
        </p:nvSpPr>
        <p:spPr>
          <a:xfrm>
            <a:off x="180109" y="5548956"/>
            <a:ext cx="12011891" cy="646331"/>
          </a:xfrm>
          <a:prstGeom prst="rect">
            <a:avLst/>
          </a:prstGeom>
          <a:noFill/>
        </p:spPr>
        <p:txBody>
          <a:bodyPr wrap="square" rtlCol="0">
            <a:spAutoFit/>
          </a:bodyPr>
          <a:lstStyle/>
          <a:p>
            <a:r>
              <a:rPr lang="en-US" dirty="0"/>
              <a:t>In a schedule, context switching is allowed however we can’t change the sequential order of operations in a transaction. Also, there can’t be parallel operations in transactions as it is a uniprocessor system.</a:t>
            </a:r>
          </a:p>
        </p:txBody>
      </p:sp>
    </p:spTree>
    <p:extLst>
      <p:ext uri="{BB962C8B-B14F-4D97-AF65-F5344CB8AC3E}">
        <p14:creationId xmlns:p14="http://schemas.microsoft.com/office/powerpoint/2010/main" val="65353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18B06-57AD-5AB0-62DE-975F06EED8D7}"/>
              </a:ext>
            </a:extLst>
          </p:cNvPr>
          <p:cNvSpPr txBox="1"/>
          <p:nvPr/>
        </p:nvSpPr>
        <p:spPr>
          <a:xfrm>
            <a:off x="249381" y="540328"/>
            <a:ext cx="11762509" cy="4431983"/>
          </a:xfrm>
          <a:prstGeom prst="rect">
            <a:avLst/>
          </a:prstGeom>
          <a:noFill/>
        </p:spPr>
        <p:txBody>
          <a:bodyPr wrap="square" rtlCol="0">
            <a:spAutoFit/>
          </a:bodyPr>
          <a:lstStyle/>
          <a:p>
            <a:r>
              <a:rPr lang="en-US" dirty="0"/>
              <a:t>If we have T</a:t>
            </a:r>
            <a:r>
              <a:rPr lang="en-US" baseline="-25000" dirty="0"/>
              <a:t>1</a:t>
            </a:r>
            <a:r>
              <a:rPr lang="en-US" dirty="0"/>
              <a:t>………………T</a:t>
            </a:r>
            <a:r>
              <a:rPr lang="en-US" baseline="-25000" dirty="0"/>
              <a:t>n</a:t>
            </a:r>
            <a:r>
              <a:rPr lang="en-US" dirty="0"/>
              <a:t> transactions, then the number of possible serial schedules are--</a:t>
            </a:r>
            <a:r>
              <a:rPr lang="en-US" dirty="0">
                <a:sym typeface="Wingdings" panose="05000000000000000000" pitchFamily="2" charset="2"/>
              </a:rPr>
              <a:t> n! </a:t>
            </a:r>
          </a:p>
          <a:p>
            <a:endParaRPr lang="en-US" dirty="0">
              <a:sym typeface="Wingdings" panose="05000000000000000000" pitchFamily="2" charset="2"/>
            </a:endParaRPr>
          </a:p>
          <a:p>
            <a:r>
              <a:rPr lang="en-US" dirty="0">
                <a:sym typeface="Wingdings" panose="05000000000000000000" pitchFamily="2" charset="2"/>
              </a:rPr>
              <a:t>For non-serial schedules: </a:t>
            </a:r>
          </a:p>
          <a:p>
            <a:r>
              <a:rPr lang="en-US" dirty="0">
                <a:sym typeface="Wingdings" panose="05000000000000000000" pitchFamily="2" charset="2"/>
              </a:rPr>
              <a:t>It is important to know the number of instructions in each transaction along with the number of transactions</a:t>
            </a:r>
          </a:p>
          <a:p>
            <a:endParaRPr lang="en-US" dirty="0">
              <a:sym typeface="Wingdings" panose="05000000000000000000" pitchFamily="2" charset="2"/>
            </a:endParaRPr>
          </a:p>
          <a:p>
            <a:r>
              <a:rPr lang="en-US" dirty="0">
                <a:sym typeface="Wingdings" panose="05000000000000000000" pitchFamily="2" charset="2"/>
              </a:rPr>
              <a:t>Total number of instructions= n</a:t>
            </a:r>
            <a:r>
              <a:rPr lang="en-US" baseline="-25000" dirty="0">
                <a:sym typeface="Wingdings" panose="05000000000000000000" pitchFamily="2" charset="2"/>
              </a:rPr>
              <a:t>1</a:t>
            </a:r>
            <a:r>
              <a:rPr lang="en-US" dirty="0">
                <a:sym typeface="Wingdings" panose="05000000000000000000" pitchFamily="2" charset="2"/>
              </a:rPr>
              <a:t>+n</a:t>
            </a:r>
            <a:r>
              <a:rPr lang="en-US" baseline="-25000" dirty="0">
                <a:sym typeface="Wingdings" panose="05000000000000000000" pitchFamily="2" charset="2"/>
              </a:rPr>
              <a:t>2</a:t>
            </a:r>
            <a:r>
              <a:rPr lang="en-US" dirty="0">
                <a:sym typeface="Wingdings" panose="05000000000000000000" pitchFamily="2" charset="2"/>
              </a:rPr>
              <a:t>+……………n</a:t>
            </a:r>
            <a:r>
              <a:rPr lang="en-US" baseline="-25000" dirty="0">
                <a:sym typeface="Wingdings" panose="05000000000000000000" pitchFamily="2" charset="2"/>
              </a:rPr>
              <a:t>n</a:t>
            </a:r>
          </a:p>
          <a:p>
            <a:endParaRPr lang="en-US" baseline="-25000" dirty="0">
              <a:sym typeface="Wingdings" panose="05000000000000000000" pitchFamily="2" charset="2"/>
            </a:endParaRPr>
          </a:p>
          <a:p>
            <a:r>
              <a:rPr lang="en-US" dirty="0">
                <a:sym typeface="Wingdings" panose="05000000000000000000" pitchFamily="2" charset="2"/>
              </a:rPr>
              <a:t>Total possible arrangements =(n</a:t>
            </a:r>
            <a:r>
              <a:rPr lang="en-US" baseline="-25000" dirty="0">
                <a:sym typeface="Wingdings" panose="05000000000000000000" pitchFamily="2" charset="2"/>
              </a:rPr>
              <a:t>1</a:t>
            </a:r>
            <a:r>
              <a:rPr lang="en-US" dirty="0">
                <a:sym typeface="Wingdings" panose="05000000000000000000" pitchFamily="2" charset="2"/>
              </a:rPr>
              <a:t>+n</a:t>
            </a:r>
            <a:r>
              <a:rPr lang="en-US" baseline="-25000" dirty="0">
                <a:sym typeface="Wingdings" panose="05000000000000000000" pitchFamily="2" charset="2"/>
              </a:rPr>
              <a:t>2</a:t>
            </a:r>
            <a:r>
              <a:rPr lang="en-US" dirty="0">
                <a:sym typeface="Wingdings" panose="05000000000000000000" pitchFamily="2" charset="2"/>
              </a:rPr>
              <a:t>+……………………….n</a:t>
            </a:r>
            <a:r>
              <a:rPr lang="en-US" baseline="-25000" dirty="0">
                <a:sym typeface="Wingdings" panose="05000000000000000000" pitchFamily="2" charset="2"/>
              </a:rPr>
              <a:t>n</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In this we have also included those arrangements where we are swapping instructions within the transactions, so we divide it by n</a:t>
            </a:r>
            <a:r>
              <a:rPr lang="en-US" baseline="-25000" dirty="0">
                <a:sym typeface="Wingdings" panose="05000000000000000000" pitchFamily="2" charset="2"/>
              </a:rPr>
              <a:t>1</a:t>
            </a:r>
            <a:r>
              <a:rPr lang="en-US" dirty="0">
                <a:sym typeface="Wingdings" panose="05000000000000000000" pitchFamily="2" charset="2"/>
              </a:rPr>
              <a:t>!.n</a:t>
            </a:r>
            <a:r>
              <a:rPr lang="en-US" baseline="-25000" dirty="0">
                <a:sym typeface="Wingdings" panose="05000000000000000000" pitchFamily="2" charset="2"/>
              </a:rPr>
              <a:t>2</a:t>
            </a:r>
            <a:r>
              <a:rPr lang="en-US" dirty="0">
                <a:sym typeface="Wingdings" panose="05000000000000000000" pitchFamily="2" charset="2"/>
              </a:rPr>
              <a:t>!...................n</a:t>
            </a:r>
            <a:r>
              <a:rPr lang="en-US" baseline="-25000" dirty="0">
                <a:sym typeface="Wingdings" panose="05000000000000000000" pitchFamily="2" charset="2"/>
              </a:rPr>
              <a:t>n</a:t>
            </a:r>
            <a:r>
              <a:rPr lang="en-US" dirty="0">
                <a:sym typeface="Wingdings" panose="05000000000000000000" pitchFamily="2" charset="2"/>
              </a:rPr>
              <a:t>! </a:t>
            </a:r>
            <a:r>
              <a:rPr lang="en-US" dirty="0"/>
              <a:t> And subtract the total possible number of serial schedules from it.</a:t>
            </a:r>
          </a:p>
          <a:p>
            <a:endParaRPr lang="en-US" dirty="0"/>
          </a:p>
          <a:p>
            <a:r>
              <a:rPr lang="en-US" dirty="0"/>
              <a:t>Total non-serial schedules =        </a:t>
            </a:r>
            <a:r>
              <a:rPr lang="en-US" dirty="0">
                <a:sym typeface="Wingdings" panose="05000000000000000000" pitchFamily="2" charset="2"/>
              </a:rPr>
              <a:t>(n</a:t>
            </a:r>
            <a:r>
              <a:rPr lang="en-US" baseline="-25000" dirty="0">
                <a:sym typeface="Wingdings" panose="05000000000000000000" pitchFamily="2" charset="2"/>
              </a:rPr>
              <a:t>1</a:t>
            </a:r>
            <a:r>
              <a:rPr lang="en-US" dirty="0">
                <a:sym typeface="Wingdings" panose="05000000000000000000" pitchFamily="2" charset="2"/>
              </a:rPr>
              <a:t>+n</a:t>
            </a:r>
            <a:r>
              <a:rPr lang="en-US" baseline="-25000" dirty="0">
                <a:sym typeface="Wingdings" panose="05000000000000000000" pitchFamily="2" charset="2"/>
              </a:rPr>
              <a:t>2</a:t>
            </a:r>
            <a:r>
              <a:rPr lang="en-US" dirty="0">
                <a:sym typeface="Wingdings" panose="05000000000000000000" pitchFamily="2" charset="2"/>
              </a:rPr>
              <a:t>+……………………….n</a:t>
            </a:r>
            <a:r>
              <a:rPr lang="en-US" baseline="-25000" dirty="0">
                <a:sym typeface="Wingdings" panose="05000000000000000000" pitchFamily="2" charset="2"/>
              </a:rPr>
              <a:t>n</a:t>
            </a:r>
            <a:r>
              <a:rPr lang="en-US" dirty="0">
                <a:sym typeface="Wingdings" panose="05000000000000000000" pitchFamily="2" charset="2"/>
              </a:rPr>
              <a:t>)!</a:t>
            </a:r>
          </a:p>
          <a:p>
            <a:r>
              <a:rPr lang="en-US" dirty="0"/>
              <a:t>                                                                                                               -</a:t>
            </a:r>
            <a:r>
              <a:rPr lang="en-US" dirty="0">
                <a:sym typeface="Wingdings" panose="05000000000000000000" pitchFamily="2" charset="2"/>
              </a:rPr>
              <a:t> n! </a:t>
            </a:r>
            <a:endParaRPr lang="en-US" dirty="0"/>
          </a:p>
          <a:p>
            <a:r>
              <a:rPr lang="en-US" dirty="0">
                <a:sym typeface="Wingdings" panose="05000000000000000000" pitchFamily="2" charset="2"/>
              </a:rPr>
              <a:t>                                                           n</a:t>
            </a:r>
            <a:r>
              <a:rPr lang="en-US" baseline="-25000" dirty="0">
                <a:sym typeface="Wingdings" panose="05000000000000000000" pitchFamily="2" charset="2"/>
              </a:rPr>
              <a:t>1</a:t>
            </a:r>
            <a:r>
              <a:rPr lang="en-US" dirty="0">
                <a:sym typeface="Wingdings" panose="05000000000000000000" pitchFamily="2" charset="2"/>
              </a:rPr>
              <a:t>!.n</a:t>
            </a:r>
            <a:r>
              <a:rPr lang="en-US" baseline="-25000" dirty="0">
                <a:sym typeface="Wingdings" panose="05000000000000000000" pitchFamily="2" charset="2"/>
              </a:rPr>
              <a:t>2</a:t>
            </a:r>
            <a:r>
              <a:rPr lang="en-US" dirty="0">
                <a:sym typeface="Wingdings" panose="05000000000000000000" pitchFamily="2" charset="2"/>
              </a:rPr>
              <a:t>!...................n</a:t>
            </a:r>
            <a:r>
              <a:rPr lang="en-US" baseline="-25000" dirty="0">
                <a:sym typeface="Wingdings" panose="05000000000000000000" pitchFamily="2" charset="2"/>
              </a:rPr>
              <a:t>n</a:t>
            </a:r>
            <a:r>
              <a:rPr lang="en-US" dirty="0">
                <a:sym typeface="Wingdings" panose="05000000000000000000" pitchFamily="2" charset="2"/>
              </a:rPr>
              <a:t>!</a:t>
            </a:r>
            <a:endParaRPr lang="en-US" dirty="0"/>
          </a:p>
          <a:p>
            <a:endParaRPr lang="en-US" dirty="0"/>
          </a:p>
        </p:txBody>
      </p:sp>
      <p:cxnSp>
        <p:nvCxnSpPr>
          <p:cNvPr id="4" name="Straight Connector 3">
            <a:extLst>
              <a:ext uri="{FF2B5EF4-FFF2-40B4-BE49-F238E27FC236}">
                <a16:creationId xmlns:a16="http://schemas.microsoft.com/office/drawing/2014/main" id="{B9C7BF8B-C0AA-88A8-24D8-58EB4041BAF2}"/>
              </a:ext>
            </a:extLst>
          </p:cNvPr>
          <p:cNvCxnSpPr/>
          <p:nvPr/>
        </p:nvCxnSpPr>
        <p:spPr>
          <a:xfrm>
            <a:off x="3338945" y="4156364"/>
            <a:ext cx="263236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Left Bracket 4">
            <a:extLst>
              <a:ext uri="{FF2B5EF4-FFF2-40B4-BE49-F238E27FC236}">
                <a16:creationId xmlns:a16="http://schemas.microsoft.com/office/drawing/2014/main" id="{5591ACE3-B39A-2520-C00E-3698377F43D7}"/>
              </a:ext>
            </a:extLst>
          </p:cNvPr>
          <p:cNvSpPr/>
          <p:nvPr/>
        </p:nvSpPr>
        <p:spPr>
          <a:xfrm>
            <a:off x="3241966" y="3740727"/>
            <a:ext cx="180109" cy="103908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6F46147E-9002-ABDC-B299-A2950138DB5F}"/>
              </a:ext>
            </a:extLst>
          </p:cNvPr>
          <p:cNvSpPr/>
          <p:nvPr/>
        </p:nvSpPr>
        <p:spPr>
          <a:xfrm>
            <a:off x="5999025" y="3740727"/>
            <a:ext cx="45719" cy="123158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6829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00D2F-BFC0-257D-9966-EC666F8AF819}"/>
              </a:ext>
            </a:extLst>
          </p:cNvPr>
          <p:cNvPicPr>
            <a:picLocks noChangeAspect="1"/>
          </p:cNvPicPr>
          <p:nvPr/>
        </p:nvPicPr>
        <p:blipFill>
          <a:blip r:embed="rId2"/>
          <a:stretch>
            <a:fillRect/>
          </a:stretch>
        </p:blipFill>
        <p:spPr>
          <a:xfrm>
            <a:off x="1177637" y="219369"/>
            <a:ext cx="9369040" cy="6098303"/>
          </a:xfrm>
          <a:prstGeom prst="rect">
            <a:avLst/>
          </a:prstGeom>
        </p:spPr>
      </p:pic>
    </p:spTree>
    <p:extLst>
      <p:ext uri="{BB962C8B-B14F-4D97-AF65-F5344CB8AC3E}">
        <p14:creationId xmlns:p14="http://schemas.microsoft.com/office/powerpoint/2010/main" val="1348565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A4974D-4C7B-1E33-C83A-EE3818C75620}"/>
              </a:ext>
            </a:extLst>
          </p:cNvPr>
          <p:cNvPicPr>
            <a:picLocks noChangeAspect="1"/>
          </p:cNvPicPr>
          <p:nvPr/>
        </p:nvPicPr>
        <p:blipFill>
          <a:blip r:embed="rId2"/>
          <a:stretch>
            <a:fillRect/>
          </a:stretch>
        </p:blipFill>
        <p:spPr>
          <a:xfrm>
            <a:off x="2673927" y="284392"/>
            <a:ext cx="6593898" cy="6059258"/>
          </a:xfrm>
          <a:prstGeom prst="rect">
            <a:avLst/>
          </a:prstGeom>
        </p:spPr>
      </p:pic>
    </p:spTree>
    <p:extLst>
      <p:ext uri="{BB962C8B-B14F-4D97-AF65-F5344CB8AC3E}">
        <p14:creationId xmlns:p14="http://schemas.microsoft.com/office/powerpoint/2010/main" val="3769423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BDD8C8-40E9-2149-7476-5FCA527E3D84}"/>
              </a:ext>
            </a:extLst>
          </p:cNvPr>
          <p:cNvSpPr txBox="1"/>
          <p:nvPr/>
        </p:nvSpPr>
        <p:spPr>
          <a:xfrm>
            <a:off x="83123" y="568036"/>
            <a:ext cx="11901059" cy="6186309"/>
          </a:xfrm>
          <a:prstGeom prst="rect">
            <a:avLst/>
          </a:prstGeom>
          <a:noFill/>
        </p:spPr>
        <p:txBody>
          <a:bodyPr wrap="square" rtlCol="0">
            <a:spAutoFit/>
          </a:bodyPr>
          <a:lstStyle/>
          <a:p>
            <a:pPr marL="285750" indent="-285750" algn="just">
              <a:buFont typeface="Arial" panose="020B0604020202020204" pitchFamily="34" charset="0"/>
              <a:buChar char="•"/>
            </a:pPr>
            <a:r>
              <a:rPr lang="en-US" dirty="0"/>
              <a:t>Although serial schedules are low in efficiency and concurrency, they guarantee consistency when participating transactions have ACID properties.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a non-serial schedule, the order of operations should be such that it guarantees consistency.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Thus, if we prove that a non-serial schedule is equivalent to a serial schedule, consistency is ensured. Such schedules are called conflict serializable.</a:t>
            </a:r>
          </a:p>
          <a:p>
            <a:pPr algn="just"/>
            <a:endParaRPr lang="en-US" dirty="0"/>
          </a:p>
          <a:p>
            <a:pPr algn="just"/>
            <a:r>
              <a:rPr lang="en-US" b="1" dirty="0">
                <a:solidFill>
                  <a:schemeClr val="accent1"/>
                </a:solidFill>
              </a:rPr>
              <a:t>Conflict Serializable Schedule with precedence graph</a:t>
            </a:r>
          </a:p>
          <a:p>
            <a:pPr algn="just"/>
            <a:endParaRPr lang="en-US" b="1" dirty="0">
              <a:solidFill>
                <a:schemeClr val="accent1"/>
              </a:solidFill>
            </a:endParaRPr>
          </a:p>
          <a:p>
            <a:pPr algn="just"/>
            <a:r>
              <a:rPr lang="en-US" b="1" dirty="0">
                <a:solidFill>
                  <a:schemeClr val="accent1"/>
                </a:solidFill>
              </a:rPr>
              <a:t>We have different ways to prove a non-serial schedule equivalent to a serial schedule:</a:t>
            </a:r>
          </a:p>
          <a:p>
            <a:pPr algn="just"/>
            <a:r>
              <a:rPr lang="en-US" b="1" dirty="0">
                <a:solidFill>
                  <a:schemeClr val="accent1"/>
                </a:solidFill>
              </a:rPr>
              <a:t> 1) Conflict serializability </a:t>
            </a:r>
          </a:p>
          <a:p>
            <a:pPr algn="just"/>
            <a:r>
              <a:rPr lang="en-US" b="1" dirty="0">
                <a:solidFill>
                  <a:schemeClr val="accent1"/>
                </a:solidFill>
              </a:rPr>
              <a:t> 2) View Serializability.</a:t>
            </a:r>
          </a:p>
          <a:p>
            <a:pPr algn="just"/>
            <a:endParaRPr lang="en-US" b="1" dirty="0">
              <a:solidFill>
                <a:schemeClr val="accent1"/>
              </a:solidFill>
            </a:endParaRPr>
          </a:p>
          <a:p>
            <a:pPr algn="just"/>
            <a:r>
              <a:rPr lang="en-US" b="1" dirty="0">
                <a:solidFill>
                  <a:schemeClr val="accent1"/>
                </a:solidFill>
              </a:rPr>
              <a:t>To Remember</a:t>
            </a:r>
          </a:p>
          <a:p>
            <a:pPr algn="just"/>
            <a:endParaRPr lang="en-US" b="1" dirty="0">
              <a:solidFill>
                <a:schemeClr val="accent1"/>
              </a:solidFill>
            </a:endParaRPr>
          </a:p>
          <a:p>
            <a:pPr marL="342900" indent="-342900" algn="just">
              <a:buAutoNum type="arabicPeriod"/>
            </a:pPr>
            <a:r>
              <a:rPr lang="en-US" dirty="0"/>
              <a:t>The sequential order of operations of individual transactions can not be changed so we can not do it while trying to make a non-serial schedule, a serial schedule.</a:t>
            </a:r>
          </a:p>
          <a:p>
            <a:pPr marL="342900" indent="-342900" algn="just">
              <a:buAutoNum type="arabicPeriod"/>
            </a:pPr>
            <a:endParaRPr lang="en-US" dirty="0"/>
          </a:p>
          <a:p>
            <a:pPr marL="342900" indent="-342900" algn="just">
              <a:buAutoNum type="arabicPeriod"/>
            </a:pPr>
            <a:r>
              <a:rPr lang="en-US" dirty="0"/>
              <a:t>We can change the order of operations of different transactions i.e., swapping of operations of different transactions.</a:t>
            </a:r>
          </a:p>
          <a:p>
            <a:pPr marL="342900" indent="-342900" algn="just">
              <a:buAutoNum type="arabicPeriod"/>
            </a:pPr>
            <a:endParaRPr lang="en-US" dirty="0"/>
          </a:p>
          <a:p>
            <a:pPr algn="ctr"/>
            <a:r>
              <a:rPr lang="en-US" dirty="0"/>
              <a:t>          </a:t>
            </a:r>
            <a:r>
              <a:rPr lang="en-US" b="1" dirty="0">
                <a:solidFill>
                  <a:schemeClr val="accent1"/>
                </a:solidFill>
              </a:rPr>
              <a:t>IS IT ALWAYS POSSIBLE? IF No, WHEN TO SWAP?</a:t>
            </a:r>
          </a:p>
        </p:txBody>
      </p:sp>
    </p:spTree>
    <p:extLst>
      <p:ext uri="{BB962C8B-B14F-4D97-AF65-F5344CB8AC3E}">
        <p14:creationId xmlns:p14="http://schemas.microsoft.com/office/powerpoint/2010/main" val="13190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8" end="18"/>
                                            </p:txEl>
                                          </p:spTgt>
                                        </p:tgtEl>
                                        <p:attrNameLst>
                                          <p:attrName>style.visibility</p:attrName>
                                        </p:attrNameLst>
                                      </p:cBhvr>
                                      <p:to>
                                        <p:strVal val="visible"/>
                                      </p:to>
                                    </p:set>
                                    <p:anim calcmode="lin" valueType="num">
                                      <p:cBhvr additive="base">
                                        <p:cTn id="7"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195F-825B-288A-A893-65705CA2E41D}"/>
              </a:ext>
            </a:extLst>
          </p:cNvPr>
          <p:cNvSpPr txBox="1"/>
          <p:nvPr/>
        </p:nvSpPr>
        <p:spPr>
          <a:xfrm>
            <a:off x="187036" y="202892"/>
            <a:ext cx="11817927" cy="6452216"/>
          </a:xfrm>
          <a:prstGeom prst="rect">
            <a:avLst/>
          </a:prstGeom>
          <a:noFill/>
        </p:spPr>
        <p:txBody>
          <a:bodyPr wrap="square" rtlCol="0">
            <a:spAutoFit/>
          </a:bodyPr>
          <a:lstStyle/>
          <a:p>
            <a:r>
              <a:rPr lang="en-US" dirty="0"/>
              <a:t>Two transactions </a:t>
            </a:r>
            <a:r>
              <a:rPr lang="en-US" dirty="0" err="1"/>
              <a:t>Ti</a:t>
            </a:r>
            <a:r>
              <a:rPr lang="en-US" dirty="0"/>
              <a:t> and Tj having instructions </a:t>
            </a:r>
            <a:r>
              <a:rPr lang="en-US" dirty="0" err="1"/>
              <a:t>Ii</a:t>
            </a:r>
            <a:r>
              <a:rPr lang="en-US" dirty="0"/>
              <a:t> and </a:t>
            </a:r>
            <a:r>
              <a:rPr lang="en-US" dirty="0" err="1"/>
              <a:t>Ij</a:t>
            </a:r>
            <a:r>
              <a:rPr lang="en-US" dirty="0"/>
              <a:t> which we plan to swap are called </a:t>
            </a:r>
            <a:r>
              <a:rPr lang="en-US" b="1" dirty="0"/>
              <a:t>non-conflicting instructions and the ones which we can not swap are conflicting instructions.</a:t>
            </a:r>
          </a:p>
          <a:p>
            <a:endParaRPr lang="en-US" b="1" dirty="0"/>
          </a:p>
          <a:p>
            <a:r>
              <a:rPr lang="en-US" dirty="0"/>
              <a:t>The instructions that we consider while making a serial equivalent schedule are non-conflicting instructions. </a:t>
            </a:r>
          </a:p>
          <a:p>
            <a:endParaRPr lang="en-US" dirty="0"/>
          </a:p>
          <a:p>
            <a:pPr algn="ctr"/>
            <a:r>
              <a:rPr lang="en-US" sz="2400" b="1" dirty="0">
                <a:solidFill>
                  <a:schemeClr val="accent1"/>
                </a:solidFill>
              </a:rPr>
              <a:t>How to find non-conflicting instructions?</a:t>
            </a:r>
          </a:p>
          <a:p>
            <a:endParaRPr lang="en-US" dirty="0"/>
          </a:p>
          <a:p>
            <a:r>
              <a:rPr lang="en-US" b="1" dirty="0"/>
              <a:t>The approach is to find the conflicting instructions and the remaining will be non-conflicting instructions.</a:t>
            </a:r>
          </a:p>
          <a:p>
            <a:endParaRPr lang="en-US" dirty="0"/>
          </a:p>
          <a:p>
            <a:r>
              <a:rPr lang="en-US" dirty="0"/>
              <a:t>The two instructions may be conflicting  (can’t be swapped) if:</a:t>
            </a:r>
          </a:p>
          <a:p>
            <a:r>
              <a:rPr lang="en-US" dirty="0"/>
              <a:t> a) </a:t>
            </a:r>
            <a:r>
              <a:rPr lang="en-US" sz="2400" b="1" dirty="0">
                <a:solidFill>
                  <a:schemeClr val="accent1"/>
                </a:solidFill>
                <a:highlight>
                  <a:srgbClr val="FFFF00"/>
                </a:highlight>
              </a:rPr>
              <a:t>Instructions belong to different transactions.</a:t>
            </a:r>
          </a:p>
          <a:p>
            <a:endParaRPr lang="en-US" b="1" dirty="0">
              <a:solidFill>
                <a:schemeClr val="accent1"/>
              </a:solidFill>
              <a:highlight>
                <a:srgbClr val="FFFF00"/>
              </a:highlight>
            </a:endParaRPr>
          </a:p>
          <a:p>
            <a:r>
              <a:rPr lang="en-US" b="1" dirty="0">
                <a:solidFill>
                  <a:schemeClr val="accent1"/>
                </a:solidFill>
                <a:highlight>
                  <a:srgbClr val="FFFF00"/>
                </a:highlight>
              </a:rPr>
              <a:t>b</a:t>
            </a:r>
            <a:r>
              <a:rPr lang="en-US" sz="2400" b="1" dirty="0">
                <a:solidFill>
                  <a:schemeClr val="accent1"/>
                </a:solidFill>
                <a:highlight>
                  <a:srgbClr val="FFFF00"/>
                </a:highlight>
              </a:rPr>
              <a:t>)     Operate on the same data value </a:t>
            </a:r>
          </a:p>
          <a:p>
            <a:pPr>
              <a:lnSpc>
                <a:spcPct val="200000"/>
              </a:lnSpc>
            </a:pPr>
            <a:r>
              <a:rPr lang="en-US" sz="2400" b="1" dirty="0">
                <a:solidFill>
                  <a:schemeClr val="accent1"/>
                </a:solidFill>
                <a:highlight>
                  <a:srgbClr val="FFFF00"/>
                </a:highlight>
              </a:rPr>
              <a:t>c) One of them is write instructions. </a:t>
            </a:r>
            <a:r>
              <a:rPr lang="en-US" sz="1600" dirty="0">
                <a:solidFill>
                  <a:schemeClr val="accent1"/>
                </a:solidFill>
              </a:rPr>
              <a:t>There can never be a read-read conflict as there is no change in the data.</a:t>
            </a:r>
            <a:endParaRPr lang="en-US" sz="1600" dirty="0">
              <a:solidFill>
                <a:schemeClr val="accent1"/>
              </a:solidFill>
              <a:highlight>
                <a:srgbClr val="FFFF00"/>
              </a:highlight>
            </a:endParaRPr>
          </a:p>
          <a:p>
            <a:r>
              <a:rPr lang="en-US" dirty="0"/>
              <a:t>To conclude, let’s take two operations on data: "a". The conflicting pairs are:</a:t>
            </a:r>
          </a:p>
          <a:p>
            <a:r>
              <a:rPr lang="en-US" b="1" dirty="0"/>
              <a:t>READ(a) - WRITE(a)</a:t>
            </a:r>
          </a:p>
          <a:p>
            <a:r>
              <a:rPr lang="en-US" b="1" dirty="0"/>
              <a:t>WRITE(a) - WRITE(a)</a:t>
            </a:r>
          </a:p>
          <a:p>
            <a:r>
              <a:rPr lang="en-US" b="1" dirty="0"/>
              <a:t>WRITE(a) - READ(a)</a:t>
            </a:r>
          </a:p>
          <a:p>
            <a:pPr>
              <a:lnSpc>
                <a:spcPct val="200000"/>
              </a:lnSpc>
            </a:pPr>
            <a:endParaRPr lang="en-US" sz="2400" b="1" dirty="0">
              <a:solidFill>
                <a:schemeClr val="accent1"/>
              </a:solidFill>
              <a:highlight>
                <a:srgbClr val="FFFF00"/>
              </a:highlight>
            </a:endParaRPr>
          </a:p>
        </p:txBody>
      </p:sp>
    </p:spTree>
    <p:extLst>
      <p:ext uri="{BB962C8B-B14F-4D97-AF65-F5344CB8AC3E}">
        <p14:creationId xmlns:p14="http://schemas.microsoft.com/office/powerpoint/2010/main" val="79652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 calcmode="lin" valueType="num">
                                      <p:cBhvr additive="base">
                                        <p:cTn id="1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p:cTn id="43"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A150E-E740-B471-DC00-A319D8515CD8}"/>
              </a:ext>
            </a:extLst>
          </p:cNvPr>
          <p:cNvPicPr>
            <a:picLocks noChangeAspect="1"/>
          </p:cNvPicPr>
          <p:nvPr/>
        </p:nvPicPr>
        <p:blipFill>
          <a:blip r:embed="rId2"/>
          <a:stretch>
            <a:fillRect/>
          </a:stretch>
        </p:blipFill>
        <p:spPr>
          <a:xfrm>
            <a:off x="1293634" y="397236"/>
            <a:ext cx="2364365" cy="2140960"/>
          </a:xfrm>
          <a:prstGeom prst="rect">
            <a:avLst/>
          </a:prstGeom>
        </p:spPr>
      </p:pic>
      <p:pic>
        <p:nvPicPr>
          <p:cNvPr id="5" name="Picture 4">
            <a:extLst>
              <a:ext uri="{FF2B5EF4-FFF2-40B4-BE49-F238E27FC236}">
                <a16:creationId xmlns:a16="http://schemas.microsoft.com/office/drawing/2014/main" id="{A65D7819-C123-FC01-5C64-5C1D825E994C}"/>
              </a:ext>
            </a:extLst>
          </p:cNvPr>
          <p:cNvPicPr>
            <a:picLocks noChangeAspect="1"/>
          </p:cNvPicPr>
          <p:nvPr/>
        </p:nvPicPr>
        <p:blipFill>
          <a:blip r:embed="rId3"/>
          <a:stretch>
            <a:fillRect/>
          </a:stretch>
        </p:blipFill>
        <p:spPr>
          <a:xfrm>
            <a:off x="7037675" y="397236"/>
            <a:ext cx="2558363" cy="2089655"/>
          </a:xfrm>
          <a:prstGeom prst="rect">
            <a:avLst/>
          </a:prstGeom>
        </p:spPr>
      </p:pic>
      <p:sp>
        <p:nvSpPr>
          <p:cNvPr id="6" name="TextBox 5">
            <a:extLst>
              <a:ext uri="{FF2B5EF4-FFF2-40B4-BE49-F238E27FC236}">
                <a16:creationId xmlns:a16="http://schemas.microsoft.com/office/drawing/2014/main" id="{CEF03396-2225-01DD-FCE7-0266E2841A7C}"/>
              </a:ext>
            </a:extLst>
          </p:cNvPr>
          <p:cNvSpPr txBox="1"/>
          <p:nvPr/>
        </p:nvSpPr>
        <p:spPr>
          <a:xfrm>
            <a:off x="681652" y="2607469"/>
            <a:ext cx="3588328" cy="923330"/>
          </a:xfrm>
          <a:prstGeom prst="rect">
            <a:avLst/>
          </a:prstGeom>
          <a:noFill/>
        </p:spPr>
        <p:txBody>
          <a:bodyPr wrap="square" rtlCol="0">
            <a:spAutoFit/>
          </a:bodyPr>
          <a:lstStyle/>
          <a:p>
            <a:pPr algn="just"/>
            <a:r>
              <a:rPr lang="en-US" dirty="0"/>
              <a:t>The instructions are working on different data items so these are non-conflicting instructions.</a:t>
            </a:r>
          </a:p>
        </p:txBody>
      </p:sp>
      <p:sp>
        <p:nvSpPr>
          <p:cNvPr id="7" name="TextBox 6">
            <a:extLst>
              <a:ext uri="{FF2B5EF4-FFF2-40B4-BE49-F238E27FC236}">
                <a16:creationId xmlns:a16="http://schemas.microsoft.com/office/drawing/2014/main" id="{752293A4-C5A5-E5A8-837E-2B70DBBCFAC7}"/>
              </a:ext>
            </a:extLst>
          </p:cNvPr>
          <p:cNvSpPr txBox="1"/>
          <p:nvPr/>
        </p:nvSpPr>
        <p:spPr>
          <a:xfrm>
            <a:off x="6206836" y="2699802"/>
            <a:ext cx="5062428" cy="369332"/>
          </a:xfrm>
          <a:prstGeom prst="rect">
            <a:avLst/>
          </a:prstGeom>
          <a:noFill/>
        </p:spPr>
        <p:txBody>
          <a:bodyPr wrap="square" rtlCol="0">
            <a:spAutoFit/>
          </a:bodyPr>
          <a:lstStyle/>
          <a:p>
            <a:r>
              <a:rPr lang="en-US" dirty="0"/>
              <a:t>No clash if the instructions are the read instructions</a:t>
            </a:r>
          </a:p>
        </p:txBody>
      </p:sp>
      <p:pic>
        <p:nvPicPr>
          <p:cNvPr id="9" name="Picture 8">
            <a:extLst>
              <a:ext uri="{FF2B5EF4-FFF2-40B4-BE49-F238E27FC236}">
                <a16:creationId xmlns:a16="http://schemas.microsoft.com/office/drawing/2014/main" id="{7BFB9FBB-A049-9BDF-4CBF-80490A4A0D0C}"/>
              </a:ext>
            </a:extLst>
          </p:cNvPr>
          <p:cNvPicPr>
            <a:picLocks noChangeAspect="1"/>
          </p:cNvPicPr>
          <p:nvPr/>
        </p:nvPicPr>
        <p:blipFill>
          <a:blip r:embed="rId4"/>
          <a:stretch>
            <a:fillRect/>
          </a:stretch>
        </p:blipFill>
        <p:spPr>
          <a:xfrm>
            <a:off x="1003088" y="3728170"/>
            <a:ext cx="2654911" cy="2438184"/>
          </a:xfrm>
          <a:prstGeom prst="rect">
            <a:avLst/>
          </a:prstGeom>
        </p:spPr>
      </p:pic>
      <p:sp>
        <p:nvSpPr>
          <p:cNvPr id="10" name="TextBox 9">
            <a:extLst>
              <a:ext uri="{FF2B5EF4-FFF2-40B4-BE49-F238E27FC236}">
                <a16:creationId xmlns:a16="http://schemas.microsoft.com/office/drawing/2014/main" id="{CD1B0B6F-49BA-2AEC-8CF0-546088F7E813}"/>
              </a:ext>
            </a:extLst>
          </p:cNvPr>
          <p:cNvSpPr txBox="1"/>
          <p:nvPr/>
        </p:nvSpPr>
        <p:spPr>
          <a:xfrm>
            <a:off x="903316" y="6166354"/>
            <a:ext cx="3588328" cy="369332"/>
          </a:xfrm>
          <a:prstGeom prst="rect">
            <a:avLst/>
          </a:prstGeom>
          <a:noFill/>
        </p:spPr>
        <p:txBody>
          <a:bodyPr wrap="square" rtlCol="0">
            <a:spAutoFit/>
          </a:bodyPr>
          <a:lstStyle/>
          <a:p>
            <a:r>
              <a:rPr lang="en-US" dirty="0"/>
              <a:t>Swapping not possible</a:t>
            </a:r>
          </a:p>
        </p:txBody>
      </p:sp>
      <p:sp>
        <p:nvSpPr>
          <p:cNvPr id="11" name="TextBox 10">
            <a:extLst>
              <a:ext uri="{FF2B5EF4-FFF2-40B4-BE49-F238E27FC236}">
                <a16:creationId xmlns:a16="http://schemas.microsoft.com/office/drawing/2014/main" id="{8106DEDA-A18D-B622-EF34-5D2F5D741852}"/>
              </a:ext>
            </a:extLst>
          </p:cNvPr>
          <p:cNvSpPr txBox="1"/>
          <p:nvPr/>
        </p:nvSpPr>
        <p:spPr>
          <a:xfrm>
            <a:off x="5860473" y="4829548"/>
            <a:ext cx="6159712" cy="1631216"/>
          </a:xfrm>
          <a:prstGeom prst="rect">
            <a:avLst/>
          </a:prstGeom>
          <a:noFill/>
        </p:spPr>
        <p:txBody>
          <a:bodyPr wrap="square" rtlCol="0">
            <a:spAutoFit/>
          </a:bodyPr>
          <a:lstStyle/>
          <a:p>
            <a:pPr algn="just"/>
            <a:r>
              <a:rPr lang="en-US" sz="2000" b="1" dirty="0">
                <a:solidFill>
                  <a:schemeClr val="accent1"/>
                </a:solidFill>
              </a:rPr>
              <a:t>If two instructions belonging to different transactions and operating on same data value and one of them is a write instruction, then we can’t swap as it will not result in proper ordering of instructions-CONFLICTING INSTRUCTIONS.</a:t>
            </a:r>
          </a:p>
        </p:txBody>
      </p:sp>
      <p:sp>
        <p:nvSpPr>
          <p:cNvPr id="13" name="TextBox 12">
            <a:extLst>
              <a:ext uri="{FF2B5EF4-FFF2-40B4-BE49-F238E27FC236}">
                <a16:creationId xmlns:a16="http://schemas.microsoft.com/office/drawing/2014/main" id="{77B2096A-43C0-C4DB-CA92-92BADCAA7179}"/>
              </a:ext>
            </a:extLst>
          </p:cNvPr>
          <p:cNvSpPr txBox="1"/>
          <p:nvPr/>
        </p:nvSpPr>
        <p:spPr>
          <a:xfrm>
            <a:off x="3412773" y="4460216"/>
            <a:ext cx="3228109" cy="369332"/>
          </a:xfrm>
          <a:prstGeom prst="rect">
            <a:avLst/>
          </a:prstGeom>
          <a:noFill/>
        </p:spPr>
        <p:txBody>
          <a:bodyPr wrap="square" rtlCol="0">
            <a:spAutoFit/>
          </a:bodyPr>
          <a:lstStyle/>
          <a:p>
            <a:r>
              <a:rPr lang="en-US" dirty="0"/>
              <a:t>Read from local buffer</a:t>
            </a:r>
          </a:p>
        </p:txBody>
      </p:sp>
      <p:sp>
        <p:nvSpPr>
          <p:cNvPr id="14" name="TextBox 13">
            <a:extLst>
              <a:ext uri="{FF2B5EF4-FFF2-40B4-BE49-F238E27FC236}">
                <a16:creationId xmlns:a16="http://schemas.microsoft.com/office/drawing/2014/main" id="{3A869FF8-6477-4A90-D64B-F6D04ADE84D3}"/>
              </a:ext>
            </a:extLst>
          </p:cNvPr>
          <p:cNvSpPr txBox="1"/>
          <p:nvPr/>
        </p:nvSpPr>
        <p:spPr>
          <a:xfrm>
            <a:off x="3343498" y="5499309"/>
            <a:ext cx="2309158" cy="369332"/>
          </a:xfrm>
          <a:prstGeom prst="rect">
            <a:avLst/>
          </a:prstGeom>
          <a:noFill/>
        </p:spPr>
        <p:txBody>
          <a:bodyPr wrap="square" rtlCol="0">
            <a:spAutoFit/>
          </a:bodyPr>
          <a:lstStyle/>
          <a:p>
            <a:r>
              <a:rPr lang="en-US" dirty="0"/>
              <a:t>Read from Database</a:t>
            </a:r>
          </a:p>
        </p:txBody>
      </p:sp>
      <p:cxnSp>
        <p:nvCxnSpPr>
          <p:cNvPr id="16" name="Straight Arrow Connector 15">
            <a:extLst>
              <a:ext uri="{FF2B5EF4-FFF2-40B4-BE49-F238E27FC236}">
                <a16:creationId xmlns:a16="http://schemas.microsoft.com/office/drawing/2014/main" id="{716BE2EE-5112-A65A-C042-EE5824C461DF}"/>
              </a:ext>
            </a:extLst>
          </p:cNvPr>
          <p:cNvCxnSpPr>
            <a:endCxn id="13" idx="1"/>
          </p:cNvCxnSpPr>
          <p:nvPr/>
        </p:nvCxnSpPr>
        <p:spPr>
          <a:xfrm flipV="1">
            <a:off x="2997745" y="4644882"/>
            <a:ext cx="41502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4C3C8B-62AC-C869-9145-3527486A08CA}"/>
              </a:ext>
            </a:extLst>
          </p:cNvPr>
          <p:cNvCxnSpPr/>
          <p:nvPr/>
        </p:nvCxnSpPr>
        <p:spPr>
          <a:xfrm>
            <a:off x="3061855" y="5014214"/>
            <a:ext cx="695916" cy="62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05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304C6-9712-DE9A-938F-3284990B162B}"/>
              </a:ext>
            </a:extLst>
          </p:cNvPr>
          <p:cNvPicPr>
            <a:picLocks noChangeAspect="1"/>
          </p:cNvPicPr>
          <p:nvPr/>
        </p:nvPicPr>
        <p:blipFill>
          <a:blip r:embed="rId2"/>
          <a:stretch>
            <a:fillRect/>
          </a:stretch>
        </p:blipFill>
        <p:spPr>
          <a:xfrm>
            <a:off x="3150609" y="1186728"/>
            <a:ext cx="5459417" cy="2983491"/>
          </a:xfrm>
          <a:prstGeom prst="rect">
            <a:avLst/>
          </a:prstGeom>
        </p:spPr>
      </p:pic>
      <p:sp>
        <p:nvSpPr>
          <p:cNvPr id="4" name="Rectangle 3">
            <a:extLst>
              <a:ext uri="{FF2B5EF4-FFF2-40B4-BE49-F238E27FC236}">
                <a16:creationId xmlns:a16="http://schemas.microsoft.com/office/drawing/2014/main" id="{6A0BCAE3-F9D4-BFAC-B2C4-24D36BE36827}"/>
              </a:ext>
            </a:extLst>
          </p:cNvPr>
          <p:cNvSpPr/>
          <p:nvPr/>
        </p:nvSpPr>
        <p:spPr>
          <a:xfrm>
            <a:off x="3574473" y="1773382"/>
            <a:ext cx="512618" cy="443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8C08D18-1F9A-54A5-14BD-EC25FE0EEB35}"/>
              </a:ext>
            </a:extLst>
          </p:cNvPr>
          <p:cNvSpPr/>
          <p:nvPr/>
        </p:nvSpPr>
        <p:spPr>
          <a:xfrm>
            <a:off x="6747167" y="1773382"/>
            <a:ext cx="512618" cy="443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46E0177-2A3B-49E1-15BB-4C7BA0D0165B}"/>
              </a:ext>
            </a:extLst>
          </p:cNvPr>
          <p:cNvSpPr/>
          <p:nvPr/>
        </p:nvSpPr>
        <p:spPr>
          <a:xfrm>
            <a:off x="7509176" y="3255818"/>
            <a:ext cx="512618" cy="443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8ACCA75-38DA-9114-249E-4840B389B963}"/>
              </a:ext>
            </a:extLst>
          </p:cNvPr>
          <p:cNvSpPr/>
          <p:nvPr/>
        </p:nvSpPr>
        <p:spPr>
          <a:xfrm>
            <a:off x="4364191" y="3283527"/>
            <a:ext cx="512618" cy="443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E3C3414-1B24-B8C7-1552-30D7E8D08062}"/>
              </a:ext>
            </a:extLst>
          </p:cNvPr>
          <p:cNvSpPr/>
          <p:nvPr/>
        </p:nvSpPr>
        <p:spPr>
          <a:xfrm>
            <a:off x="4336480" y="2216727"/>
            <a:ext cx="512618" cy="623453"/>
          </a:xfrm>
          <a:prstGeom prst="rect">
            <a:avLst/>
          </a:prstGeom>
          <a:noFill/>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9D0B6421-AE73-D7D3-EFF4-053DC846AC96}"/>
              </a:ext>
            </a:extLst>
          </p:cNvPr>
          <p:cNvSpPr/>
          <p:nvPr/>
        </p:nvSpPr>
        <p:spPr>
          <a:xfrm>
            <a:off x="3574476" y="2660077"/>
            <a:ext cx="512618" cy="623453"/>
          </a:xfrm>
          <a:prstGeom prst="rect">
            <a:avLst/>
          </a:prstGeom>
          <a:noFill/>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36B0933-2B95-794C-B7A6-96E8424B0DA6}"/>
              </a:ext>
            </a:extLst>
          </p:cNvPr>
          <p:cNvCxnSpPr/>
          <p:nvPr/>
        </p:nvCxnSpPr>
        <p:spPr>
          <a:xfrm>
            <a:off x="4211782" y="1939636"/>
            <a:ext cx="25353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CDFBBA-C825-FE74-9318-20AD245B7DE2}"/>
              </a:ext>
            </a:extLst>
          </p:cNvPr>
          <p:cNvCxnSpPr/>
          <p:nvPr/>
        </p:nvCxnSpPr>
        <p:spPr>
          <a:xfrm>
            <a:off x="4932227" y="3505204"/>
            <a:ext cx="25353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92E607-4ED5-DDA1-7EC2-085B54159739}"/>
              </a:ext>
            </a:extLst>
          </p:cNvPr>
          <p:cNvCxnSpPr/>
          <p:nvPr/>
        </p:nvCxnSpPr>
        <p:spPr>
          <a:xfrm>
            <a:off x="5181600" y="2216727"/>
            <a:ext cx="0" cy="85898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FB54798-8D24-9F91-7D58-98C9571F82C6}"/>
              </a:ext>
            </a:extLst>
          </p:cNvPr>
          <p:cNvSpPr txBox="1"/>
          <p:nvPr/>
        </p:nvSpPr>
        <p:spPr>
          <a:xfrm>
            <a:off x="5403273" y="2313709"/>
            <a:ext cx="1122218" cy="646331"/>
          </a:xfrm>
          <a:prstGeom prst="rect">
            <a:avLst/>
          </a:prstGeom>
          <a:noFill/>
        </p:spPr>
        <p:txBody>
          <a:bodyPr wrap="square" rtlCol="0">
            <a:spAutoFit/>
          </a:bodyPr>
          <a:lstStyle/>
          <a:p>
            <a:r>
              <a:rPr lang="en-US" dirty="0"/>
              <a:t>Check for swapping</a:t>
            </a:r>
          </a:p>
        </p:txBody>
      </p:sp>
      <p:sp>
        <p:nvSpPr>
          <p:cNvPr id="16" name="TextBox 15">
            <a:extLst>
              <a:ext uri="{FF2B5EF4-FFF2-40B4-BE49-F238E27FC236}">
                <a16:creationId xmlns:a16="http://schemas.microsoft.com/office/drawing/2014/main" id="{50C28724-5EDC-1C95-DBE5-2F1DA0D60D1C}"/>
              </a:ext>
            </a:extLst>
          </p:cNvPr>
          <p:cNvSpPr txBox="1"/>
          <p:nvPr/>
        </p:nvSpPr>
        <p:spPr>
          <a:xfrm>
            <a:off x="5181600" y="1583879"/>
            <a:ext cx="1122218" cy="369332"/>
          </a:xfrm>
          <a:prstGeom prst="rect">
            <a:avLst/>
          </a:prstGeom>
          <a:noFill/>
        </p:spPr>
        <p:txBody>
          <a:bodyPr wrap="square" rtlCol="0">
            <a:spAutoFit/>
          </a:bodyPr>
          <a:lstStyle/>
          <a:p>
            <a:r>
              <a:rPr lang="en-US" dirty="0"/>
              <a:t>SAME</a:t>
            </a:r>
          </a:p>
        </p:txBody>
      </p:sp>
      <p:sp>
        <p:nvSpPr>
          <p:cNvPr id="17" name="TextBox 16">
            <a:extLst>
              <a:ext uri="{FF2B5EF4-FFF2-40B4-BE49-F238E27FC236}">
                <a16:creationId xmlns:a16="http://schemas.microsoft.com/office/drawing/2014/main" id="{6F14E6F2-7606-4B74-9D0A-4A6DCE05EBA0}"/>
              </a:ext>
            </a:extLst>
          </p:cNvPr>
          <p:cNvSpPr txBox="1"/>
          <p:nvPr/>
        </p:nvSpPr>
        <p:spPr>
          <a:xfrm>
            <a:off x="5292435" y="3177151"/>
            <a:ext cx="1122218" cy="369332"/>
          </a:xfrm>
          <a:prstGeom prst="rect">
            <a:avLst/>
          </a:prstGeom>
          <a:noFill/>
        </p:spPr>
        <p:txBody>
          <a:bodyPr wrap="square" rtlCol="0">
            <a:spAutoFit/>
          </a:bodyPr>
          <a:lstStyle/>
          <a:p>
            <a:r>
              <a:rPr lang="en-US" dirty="0"/>
              <a:t>SAME</a:t>
            </a:r>
          </a:p>
        </p:txBody>
      </p:sp>
      <p:sp>
        <p:nvSpPr>
          <p:cNvPr id="18" name="TextBox 17">
            <a:extLst>
              <a:ext uri="{FF2B5EF4-FFF2-40B4-BE49-F238E27FC236}">
                <a16:creationId xmlns:a16="http://schemas.microsoft.com/office/drawing/2014/main" id="{B4671AC0-917A-D8DB-5780-744CDCBD5DB8}"/>
              </a:ext>
            </a:extLst>
          </p:cNvPr>
          <p:cNvSpPr txBox="1"/>
          <p:nvPr/>
        </p:nvSpPr>
        <p:spPr>
          <a:xfrm>
            <a:off x="8610026" y="1328124"/>
            <a:ext cx="3117508" cy="1200329"/>
          </a:xfrm>
          <a:prstGeom prst="rect">
            <a:avLst/>
          </a:prstGeom>
          <a:noFill/>
        </p:spPr>
        <p:txBody>
          <a:bodyPr wrap="square" rtlCol="0">
            <a:spAutoFit/>
          </a:bodyPr>
          <a:lstStyle/>
          <a:p>
            <a:pPr marL="342900" indent="-342900">
              <a:buAutoNum type="arabicPeriod"/>
            </a:pPr>
            <a:r>
              <a:rPr lang="en-US" dirty="0"/>
              <a:t>Different transactions- YES</a:t>
            </a:r>
          </a:p>
          <a:p>
            <a:pPr marL="342900" indent="-342900">
              <a:buAutoNum type="arabicPeriod"/>
            </a:pPr>
            <a:r>
              <a:rPr lang="en-US" dirty="0"/>
              <a:t>Same Data item-NO</a:t>
            </a:r>
          </a:p>
          <a:p>
            <a:pPr marL="342900" indent="-342900">
              <a:buAutoNum type="arabicPeriod"/>
            </a:pPr>
            <a:r>
              <a:rPr lang="en-US" dirty="0"/>
              <a:t>Write Operation-YES</a:t>
            </a:r>
          </a:p>
          <a:p>
            <a:r>
              <a:rPr lang="en-US" dirty="0"/>
              <a:t>Thus, NON-Conflicting.</a:t>
            </a:r>
          </a:p>
        </p:txBody>
      </p:sp>
      <p:sp>
        <p:nvSpPr>
          <p:cNvPr id="19" name="TextBox 18">
            <a:extLst>
              <a:ext uri="{FF2B5EF4-FFF2-40B4-BE49-F238E27FC236}">
                <a16:creationId xmlns:a16="http://schemas.microsoft.com/office/drawing/2014/main" id="{C1F5B84F-027D-3643-0F2B-BE060F958BEB}"/>
              </a:ext>
            </a:extLst>
          </p:cNvPr>
          <p:cNvSpPr txBox="1"/>
          <p:nvPr/>
        </p:nvSpPr>
        <p:spPr>
          <a:xfrm>
            <a:off x="762000" y="501273"/>
            <a:ext cx="2535382" cy="369332"/>
          </a:xfrm>
          <a:prstGeom prst="rect">
            <a:avLst/>
          </a:prstGeom>
          <a:noFill/>
        </p:spPr>
        <p:txBody>
          <a:bodyPr wrap="square" rtlCol="0">
            <a:spAutoFit/>
          </a:bodyPr>
          <a:lstStyle/>
          <a:p>
            <a:r>
              <a:rPr lang="en-US" b="1" dirty="0">
                <a:solidFill>
                  <a:schemeClr val="accent1"/>
                </a:solidFill>
              </a:rPr>
              <a:t>Example</a:t>
            </a:r>
          </a:p>
        </p:txBody>
      </p:sp>
      <p:sp>
        <p:nvSpPr>
          <p:cNvPr id="20" name="TextBox 19">
            <a:extLst>
              <a:ext uri="{FF2B5EF4-FFF2-40B4-BE49-F238E27FC236}">
                <a16:creationId xmlns:a16="http://schemas.microsoft.com/office/drawing/2014/main" id="{77C14D32-70B0-AA4B-5307-1CAB4986EA4E}"/>
              </a:ext>
            </a:extLst>
          </p:cNvPr>
          <p:cNvSpPr txBox="1"/>
          <p:nvPr/>
        </p:nvSpPr>
        <p:spPr>
          <a:xfrm>
            <a:off x="762000" y="4934857"/>
            <a:ext cx="10776857" cy="646331"/>
          </a:xfrm>
          <a:prstGeom prst="rect">
            <a:avLst/>
          </a:prstGeom>
          <a:noFill/>
        </p:spPr>
        <p:txBody>
          <a:bodyPr wrap="square" rtlCol="0">
            <a:spAutoFit/>
          </a:bodyPr>
          <a:lstStyle/>
          <a:p>
            <a:pPr algn="just"/>
            <a:r>
              <a:rPr lang="en-US" b="1" dirty="0">
                <a:solidFill>
                  <a:schemeClr val="accent1"/>
                </a:solidFill>
              </a:rPr>
              <a:t>When we convert a non-serial schedule in a serial schedule by swapping of non-conflicting instructions the schedule is known to be conflict serializable i.e., it guarantees consistency.</a:t>
            </a:r>
          </a:p>
        </p:txBody>
      </p:sp>
    </p:spTree>
    <p:extLst>
      <p:ext uri="{BB962C8B-B14F-4D97-AF65-F5344CB8AC3E}">
        <p14:creationId xmlns:p14="http://schemas.microsoft.com/office/powerpoint/2010/main" val="280083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680C5-A38C-6F8A-6909-D82618AB8A1C}"/>
              </a:ext>
            </a:extLst>
          </p:cNvPr>
          <p:cNvPicPr>
            <a:picLocks noChangeAspect="1"/>
          </p:cNvPicPr>
          <p:nvPr/>
        </p:nvPicPr>
        <p:blipFill>
          <a:blip r:embed="rId2"/>
          <a:stretch>
            <a:fillRect/>
          </a:stretch>
        </p:blipFill>
        <p:spPr>
          <a:xfrm>
            <a:off x="1097415" y="1441836"/>
            <a:ext cx="3416528" cy="3974328"/>
          </a:xfrm>
          <a:prstGeom prst="rect">
            <a:avLst/>
          </a:prstGeom>
        </p:spPr>
      </p:pic>
      <p:sp>
        <p:nvSpPr>
          <p:cNvPr id="4" name="TextBox 3">
            <a:extLst>
              <a:ext uri="{FF2B5EF4-FFF2-40B4-BE49-F238E27FC236}">
                <a16:creationId xmlns:a16="http://schemas.microsoft.com/office/drawing/2014/main" id="{7D7EA810-F268-9B87-9126-85EFD1ECFE92}"/>
              </a:ext>
            </a:extLst>
          </p:cNvPr>
          <p:cNvSpPr txBox="1"/>
          <p:nvPr/>
        </p:nvSpPr>
        <p:spPr>
          <a:xfrm>
            <a:off x="638629" y="362857"/>
            <a:ext cx="3416528" cy="369332"/>
          </a:xfrm>
          <a:prstGeom prst="rect">
            <a:avLst/>
          </a:prstGeom>
          <a:noFill/>
        </p:spPr>
        <p:txBody>
          <a:bodyPr wrap="square" rtlCol="0">
            <a:spAutoFit/>
          </a:bodyPr>
          <a:lstStyle/>
          <a:p>
            <a:r>
              <a:rPr lang="en-US" b="1" dirty="0"/>
              <a:t>Practice problem 1</a:t>
            </a:r>
          </a:p>
        </p:txBody>
      </p:sp>
      <p:sp>
        <p:nvSpPr>
          <p:cNvPr id="23" name="TextBox 22">
            <a:extLst>
              <a:ext uri="{FF2B5EF4-FFF2-40B4-BE49-F238E27FC236}">
                <a16:creationId xmlns:a16="http://schemas.microsoft.com/office/drawing/2014/main" id="{93E1E126-6C1C-401B-C05A-8FD829E2F335}"/>
              </a:ext>
            </a:extLst>
          </p:cNvPr>
          <p:cNvSpPr txBox="1"/>
          <p:nvPr/>
        </p:nvSpPr>
        <p:spPr>
          <a:xfrm>
            <a:off x="4774328" y="3740713"/>
            <a:ext cx="1538513" cy="923330"/>
          </a:xfrm>
          <a:prstGeom prst="rect">
            <a:avLst/>
          </a:prstGeom>
          <a:noFill/>
        </p:spPr>
        <p:txBody>
          <a:bodyPr wrap="square" rtlCol="0">
            <a:spAutoFit/>
          </a:bodyPr>
          <a:lstStyle/>
          <a:p>
            <a:r>
              <a:rPr lang="en-US" dirty="0"/>
              <a:t>Cycle (Not conflict serializable)</a:t>
            </a:r>
          </a:p>
        </p:txBody>
      </p:sp>
      <p:grpSp>
        <p:nvGrpSpPr>
          <p:cNvPr id="37" name="Group 36">
            <a:extLst>
              <a:ext uri="{FF2B5EF4-FFF2-40B4-BE49-F238E27FC236}">
                <a16:creationId xmlns:a16="http://schemas.microsoft.com/office/drawing/2014/main" id="{630F0C1E-FE03-DE8F-B449-560FACC0988E}"/>
              </a:ext>
            </a:extLst>
          </p:cNvPr>
          <p:cNvGrpSpPr/>
          <p:nvPr/>
        </p:nvGrpSpPr>
        <p:grpSpPr>
          <a:xfrm>
            <a:off x="5754917" y="1611086"/>
            <a:ext cx="3316512" cy="2910116"/>
            <a:chOff x="5754917" y="1611086"/>
            <a:chExt cx="3316512" cy="2910116"/>
          </a:xfrm>
        </p:grpSpPr>
        <p:sp>
          <p:nvSpPr>
            <p:cNvPr id="5" name="Oval 4">
              <a:extLst>
                <a:ext uri="{FF2B5EF4-FFF2-40B4-BE49-F238E27FC236}">
                  <a16:creationId xmlns:a16="http://schemas.microsoft.com/office/drawing/2014/main" id="{07C75401-D30E-BE3C-C8B4-57F6572D2C6B}"/>
                </a:ext>
              </a:extLst>
            </p:cNvPr>
            <p:cNvSpPr/>
            <p:nvPr/>
          </p:nvSpPr>
          <p:spPr>
            <a:xfrm>
              <a:off x="5979884" y="1611086"/>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174CFCC-E2B1-E766-E0BA-14DE2F0547F9}"/>
                </a:ext>
              </a:extLst>
            </p:cNvPr>
            <p:cNvSpPr/>
            <p:nvPr/>
          </p:nvSpPr>
          <p:spPr>
            <a:xfrm>
              <a:off x="7191828" y="3606802"/>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67910DF-DC83-3D2B-4C49-7E6FE7735E46}"/>
                </a:ext>
              </a:extLst>
            </p:cNvPr>
            <p:cNvSpPr/>
            <p:nvPr/>
          </p:nvSpPr>
          <p:spPr>
            <a:xfrm>
              <a:off x="8157029" y="1611087"/>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26726B5-7D77-CC81-F9B0-3ACEB72F1441}"/>
                </a:ext>
              </a:extLst>
            </p:cNvPr>
            <p:cNvCxnSpPr>
              <a:stCxn id="5" idx="6"/>
              <a:endCxn id="7" idx="2"/>
            </p:cNvCxnSpPr>
            <p:nvPr/>
          </p:nvCxnSpPr>
          <p:spPr>
            <a:xfrm>
              <a:off x="6894284" y="2068286"/>
              <a:ext cx="126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A2F7A5E-9E70-3508-9A12-EAF38850614B}"/>
                </a:ext>
              </a:extLst>
            </p:cNvPr>
            <p:cNvCxnSpPr>
              <a:stCxn id="5" idx="4"/>
              <a:endCxn id="6" idx="1"/>
            </p:cNvCxnSpPr>
            <p:nvPr/>
          </p:nvCxnSpPr>
          <p:spPr>
            <a:xfrm>
              <a:off x="6437084" y="2525486"/>
              <a:ext cx="888655" cy="121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71F709-5067-19D5-6CCA-FA92E24A4F3D}"/>
                </a:ext>
              </a:extLst>
            </p:cNvPr>
            <p:cNvCxnSpPr>
              <a:stCxn id="6" idx="7"/>
              <a:endCxn id="7" idx="4"/>
            </p:cNvCxnSpPr>
            <p:nvPr/>
          </p:nvCxnSpPr>
          <p:spPr>
            <a:xfrm flipV="1">
              <a:off x="7972317" y="2525487"/>
              <a:ext cx="641912" cy="121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EEA4AF-BA24-8F2B-C9D9-C0F57DC0B73D}"/>
                </a:ext>
              </a:extLst>
            </p:cNvPr>
            <p:cNvCxnSpPr>
              <a:cxnSpLocks/>
              <a:endCxn id="5" idx="3"/>
            </p:cNvCxnSpPr>
            <p:nvPr/>
          </p:nvCxnSpPr>
          <p:spPr>
            <a:xfrm flipH="1" flipV="1">
              <a:off x="6113795" y="2391575"/>
              <a:ext cx="1060238" cy="1752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06E4AF2-049B-FDD8-BCB7-8505548411E4}"/>
                </a:ext>
              </a:extLst>
            </p:cNvPr>
            <p:cNvSpPr txBox="1"/>
            <p:nvPr/>
          </p:nvSpPr>
          <p:spPr>
            <a:xfrm>
              <a:off x="6206604" y="1883620"/>
              <a:ext cx="413896" cy="369332"/>
            </a:xfrm>
            <a:prstGeom prst="rect">
              <a:avLst/>
            </a:prstGeom>
            <a:noFill/>
          </p:spPr>
          <p:txBody>
            <a:bodyPr wrap="none" rtlCol="0">
              <a:spAutoFit/>
            </a:bodyPr>
            <a:lstStyle/>
            <a:p>
              <a:r>
                <a:rPr lang="en-US" dirty="0"/>
                <a:t>T1</a:t>
              </a:r>
            </a:p>
          </p:txBody>
        </p:sp>
        <p:sp>
          <p:nvSpPr>
            <p:cNvPr id="21" name="TextBox 20">
              <a:extLst>
                <a:ext uri="{FF2B5EF4-FFF2-40B4-BE49-F238E27FC236}">
                  <a16:creationId xmlns:a16="http://schemas.microsoft.com/office/drawing/2014/main" id="{C5C245C2-1CE5-C2EE-88C2-4BD7343C650F}"/>
                </a:ext>
              </a:extLst>
            </p:cNvPr>
            <p:cNvSpPr txBox="1"/>
            <p:nvPr/>
          </p:nvSpPr>
          <p:spPr>
            <a:xfrm>
              <a:off x="8405518" y="1876360"/>
              <a:ext cx="413896" cy="369332"/>
            </a:xfrm>
            <a:prstGeom prst="rect">
              <a:avLst/>
            </a:prstGeom>
            <a:noFill/>
          </p:spPr>
          <p:txBody>
            <a:bodyPr wrap="none" rtlCol="0">
              <a:spAutoFit/>
            </a:bodyPr>
            <a:lstStyle/>
            <a:p>
              <a:r>
                <a:rPr lang="en-US" dirty="0"/>
                <a:t>T2</a:t>
              </a:r>
            </a:p>
          </p:txBody>
        </p:sp>
        <p:sp>
          <p:nvSpPr>
            <p:cNvPr id="22" name="TextBox 21">
              <a:extLst>
                <a:ext uri="{FF2B5EF4-FFF2-40B4-BE49-F238E27FC236}">
                  <a16:creationId xmlns:a16="http://schemas.microsoft.com/office/drawing/2014/main" id="{AA0DD3DB-D08B-944A-8F27-3CD374703B5A}"/>
                </a:ext>
              </a:extLst>
            </p:cNvPr>
            <p:cNvSpPr txBox="1"/>
            <p:nvPr/>
          </p:nvSpPr>
          <p:spPr>
            <a:xfrm>
              <a:off x="7411290" y="3886590"/>
              <a:ext cx="413896" cy="369332"/>
            </a:xfrm>
            <a:prstGeom prst="rect">
              <a:avLst/>
            </a:prstGeom>
            <a:noFill/>
          </p:spPr>
          <p:txBody>
            <a:bodyPr wrap="none" rtlCol="0">
              <a:spAutoFit/>
            </a:bodyPr>
            <a:lstStyle/>
            <a:p>
              <a:r>
                <a:rPr lang="en-US" dirty="0"/>
                <a:t>T3</a:t>
              </a:r>
            </a:p>
          </p:txBody>
        </p:sp>
        <p:cxnSp>
          <p:nvCxnSpPr>
            <p:cNvPr id="25" name="Straight Arrow Connector 24">
              <a:extLst>
                <a:ext uri="{FF2B5EF4-FFF2-40B4-BE49-F238E27FC236}">
                  <a16:creationId xmlns:a16="http://schemas.microsoft.com/office/drawing/2014/main" id="{2A79179B-A02F-467E-8720-D9C088AE3034}"/>
                </a:ext>
              </a:extLst>
            </p:cNvPr>
            <p:cNvCxnSpPr/>
            <p:nvPr/>
          </p:nvCxnSpPr>
          <p:spPr>
            <a:xfrm flipH="1">
              <a:off x="5754917" y="3133099"/>
              <a:ext cx="979711" cy="60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CBBFAEE-DBC4-174C-BBB6-3BA7EF714FE3}"/>
              </a:ext>
            </a:extLst>
          </p:cNvPr>
          <p:cNvSpPr txBox="1"/>
          <p:nvPr/>
        </p:nvSpPr>
        <p:spPr>
          <a:xfrm>
            <a:off x="1353590" y="5535304"/>
            <a:ext cx="10762076" cy="369332"/>
          </a:xfrm>
          <a:prstGeom prst="rect">
            <a:avLst/>
          </a:prstGeom>
          <a:noFill/>
        </p:spPr>
        <p:txBody>
          <a:bodyPr wrap="square" rtlCol="0">
            <a:spAutoFit/>
          </a:bodyPr>
          <a:lstStyle/>
          <a:p>
            <a:r>
              <a:rPr lang="en-US" dirty="0"/>
              <a:t>In a schedule we study instructions from top to bottom while converting it into precedence graph.</a:t>
            </a:r>
          </a:p>
        </p:txBody>
      </p:sp>
    </p:spTree>
    <p:extLst>
      <p:ext uri="{BB962C8B-B14F-4D97-AF65-F5344CB8AC3E}">
        <p14:creationId xmlns:p14="http://schemas.microsoft.com/office/powerpoint/2010/main" val="6775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567C80-D874-8E89-DCAF-333F8D51B211}"/>
              </a:ext>
            </a:extLst>
          </p:cNvPr>
          <p:cNvSpPr txBox="1"/>
          <p:nvPr/>
        </p:nvSpPr>
        <p:spPr>
          <a:xfrm>
            <a:off x="638629" y="362857"/>
            <a:ext cx="3416528" cy="369332"/>
          </a:xfrm>
          <a:prstGeom prst="rect">
            <a:avLst/>
          </a:prstGeom>
          <a:noFill/>
        </p:spPr>
        <p:txBody>
          <a:bodyPr wrap="square" rtlCol="0">
            <a:spAutoFit/>
          </a:bodyPr>
          <a:lstStyle/>
          <a:p>
            <a:r>
              <a:rPr lang="en-US" b="1" dirty="0"/>
              <a:t>Practice problem 2</a:t>
            </a:r>
          </a:p>
        </p:txBody>
      </p:sp>
      <p:pic>
        <p:nvPicPr>
          <p:cNvPr id="4" name="Picture 3">
            <a:extLst>
              <a:ext uri="{FF2B5EF4-FFF2-40B4-BE49-F238E27FC236}">
                <a16:creationId xmlns:a16="http://schemas.microsoft.com/office/drawing/2014/main" id="{71E4DFE9-8C09-6AD3-0090-E3EFCB5E1959}"/>
              </a:ext>
            </a:extLst>
          </p:cNvPr>
          <p:cNvPicPr>
            <a:picLocks noChangeAspect="1"/>
          </p:cNvPicPr>
          <p:nvPr/>
        </p:nvPicPr>
        <p:blipFill>
          <a:blip r:embed="rId2"/>
          <a:stretch>
            <a:fillRect/>
          </a:stretch>
        </p:blipFill>
        <p:spPr>
          <a:xfrm>
            <a:off x="1351530" y="1328407"/>
            <a:ext cx="3416528" cy="4201185"/>
          </a:xfrm>
          <a:prstGeom prst="rect">
            <a:avLst/>
          </a:prstGeom>
        </p:spPr>
      </p:pic>
      <p:grpSp>
        <p:nvGrpSpPr>
          <p:cNvPr id="23" name="Group 22">
            <a:extLst>
              <a:ext uri="{FF2B5EF4-FFF2-40B4-BE49-F238E27FC236}">
                <a16:creationId xmlns:a16="http://schemas.microsoft.com/office/drawing/2014/main" id="{89B27059-98F7-669C-0691-314F841F19CC}"/>
              </a:ext>
            </a:extLst>
          </p:cNvPr>
          <p:cNvGrpSpPr/>
          <p:nvPr/>
        </p:nvGrpSpPr>
        <p:grpSpPr>
          <a:xfrm>
            <a:off x="5979884" y="1611086"/>
            <a:ext cx="3091545" cy="2910116"/>
            <a:chOff x="5979884" y="1611086"/>
            <a:chExt cx="3091545" cy="2910116"/>
          </a:xfrm>
        </p:grpSpPr>
        <p:sp>
          <p:nvSpPr>
            <p:cNvPr id="13" name="TextBox 12">
              <a:extLst>
                <a:ext uri="{FF2B5EF4-FFF2-40B4-BE49-F238E27FC236}">
                  <a16:creationId xmlns:a16="http://schemas.microsoft.com/office/drawing/2014/main" id="{9041A347-8015-62B4-F28D-26A30D180AA4}"/>
                </a:ext>
              </a:extLst>
            </p:cNvPr>
            <p:cNvSpPr txBox="1"/>
            <p:nvPr/>
          </p:nvSpPr>
          <p:spPr>
            <a:xfrm>
              <a:off x="6206604" y="1883620"/>
              <a:ext cx="413896" cy="369332"/>
            </a:xfrm>
            <a:prstGeom prst="rect">
              <a:avLst/>
            </a:prstGeom>
            <a:noFill/>
          </p:spPr>
          <p:txBody>
            <a:bodyPr wrap="none" rtlCol="0">
              <a:spAutoFit/>
            </a:bodyPr>
            <a:lstStyle/>
            <a:p>
              <a:r>
                <a:rPr lang="en-US" dirty="0"/>
                <a:t>T1</a:t>
              </a:r>
            </a:p>
          </p:txBody>
        </p:sp>
        <p:grpSp>
          <p:nvGrpSpPr>
            <p:cNvPr id="22" name="Group 21">
              <a:extLst>
                <a:ext uri="{FF2B5EF4-FFF2-40B4-BE49-F238E27FC236}">
                  <a16:creationId xmlns:a16="http://schemas.microsoft.com/office/drawing/2014/main" id="{EDFF96D4-7116-107B-187B-A6ADE20EF92A}"/>
                </a:ext>
              </a:extLst>
            </p:cNvPr>
            <p:cNvGrpSpPr/>
            <p:nvPr/>
          </p:nvGrpSpPr>
          <p:grpSpPr>
            <a:xfrm>
              <a:off x="5979884" y="1611086"/>
              <a:ext cx="3091545" cy="2910116"/>
              <a:chOff x="5979884" y="1611086"/>
              <a:chExt cx="3091545" cy="2910116"/>
            </a:xfrm>
          </p:grpSpPr>
          <p:sp>
            <p:nvSpPr>
              <p:cNvPr id="6" name="Oval 5">
                <a:extLst>
                  <a:ext uri="{FF2B5EF4-FFF2-40B4-BE49-F238E27FC236}">
                    <a16:creationId xmlns:a16="http://schemas.microsoft.com/office/drawing/2014/main" id="{05F5DC51-787F-17DF-DEF2-9D4A2F461A1B}"/>
                  </a:ext>
                </a:extLst>
              </p:cNvPr>
              <p:cNvSpPr/>
              <p:nvPr/>
            </p:nvSpPr>
            <p:spPr>
              <a:xfrm>
                <a:off x="5979884" y="1611086"/>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42BF24-68CF-9223-B52F-C651AA06C84E}"/>
                  </a:ext>
                </a:extLst>
              </p:cNvPr>
              <p:cNvSpPr/>
              <p:nvPr/>
            </p:nvSpPr>
            <p:spPr>
              <a:xfrm>
                <a:off x="7191828" y="3606802"/>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52F09D9-CA25-74A6-FA89-1A473D7F7D54}"/>
                  </a:ext>
                </a:extLst>
              </p:cNvPr>
              <p:cNvSpPr/>
              <p:nvPr/>
            </p:nvSpPr>
            <p:spPr>
              <a:xfrm>
                <a:off x="8157029" y="1611087"/>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5FBB161-407C-6B73-5B0B-A5506A7DBF69}"/>
                  </a:ext>
                </a:extLst>
              </p:cNvPr>
              <p:cNvCxnSpPr>
                <a:stCxn id="6" idx="6"/>
                <a:endCxn id="8" idx="2"/>
              </p:cNvCxnSpPr>
              <p:nvPr/>
            </p:nvCxnSpPr>
            <p:spPr>
              <a:xfrm>
                <a:off x="6894284" y="2068286"/>
                <a:ext cx="126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4EFA8C-304B-DAEF-CA6D-C6E0BE36F2D7}"/>
                  </a:ext>
                </a:extLst>
              </p:cNvPr>
              <p:cNvCxnSpPr>
                <a:stCxn id="6" idx="4"/>
                <a:endCxn id="7" idx="1"/>
              </p:cNvCxnSpPr>
              <p:nvPr/>
            </p:nvCxnSpPr>
            <p:spPr>
              <a:xfrm>
                <a:off x="6437084" y="2525486"/>
                <a:ext cx="888655" cy="121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36D87A-AC4C-FE7A-FBE1-2A7DF9D917BA}"/>
                  </a:ext>
                </a:extLst>
              </p:cNvPr>
              <p:cNvCxnSpPr>
                <a:stCxn id="7" idx="7"/>
                <a:endCxn id="8" idx="4"/>
              </p:cNvCxnSpPr>
              <p:nvPr/>
            </p:nvCxnSpPr>
            <p:spPr>
              <a:xfrm flipV="1">
                <a:off x="7972317" y="2525487"/>
                <a:ext cx="641912" cy="121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185277-8EF4-288C-BA51-0CBFD9AD28AC}"/>
                  </a:ext>
                </a:extLst>
              </p:cNvPr>
              <p:cNvSpPr txBox="1"/>
              <p:nvPr/>
            </p:nvSpPr>
            <p:spPr>
              <a:xfrm>
                <a:off x="8405518" y="1876360"/>
                <a:ext cx="413896"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BFD4B661-0793-C7FE-AB77-B17379A03D4D}"/>
                  </a:ext>
                </a:extLst>
              </p:cNvPr>
              <p:cNvSpPr txBox="1"/>
              <p:nvPr/>
            </p:nvSpPr>
            <p:spPr>
              <a:xfrm>
                <a:off x="7411290" y="3886590"/>
                <a:ext cx="413896" cy="369332"/>
              </a:xfrm>
              <a:prstGeom prst="rect">
                <a:avLst/>
              </a:prstGeom>
              <a:noFill/>
            </p:spPr>
            <p:txBody>
              <a:bodyPr wrap="none" rtlCol="0">
                <a:spAutoFit/>
              </a:bodyPr>
              <a:lstStyle/>
              <a:p>
                <a:r>
                  <a:rPr lang="en-US" dirty="0"/>
                  <a:t>T3</a:t>
                </a:r>
              </a:p>
            </p:txBody>
          </p:sp>
        </p:grpSp>
      </p:grpSp>
      <p:sp>
        <p:nvSpPr>
          <p:cNvPr id="17" name="TextBox 16">
            <a:extLst>
              <a:ext uri="{FF2B5EF4-FFF2-40B4-BE49-F238E27FC236}">
                <a16:creationId xmlns:a16="http://schemas.microsoft.com/office/drawing/2014/main" id="{5181235E-D1A1-CAE2-92CB-2E86C5ACF157}"/>
              </a:ext>
            </a:extLst>
          </p:cNvPr>
          <p:cNvSpPr txBox="1"/>
          <p:nvPr/>
        </p:nvSpPr>
        <p:spPr>
          <a:xfrm>
            <a:off x="8612466" y="3606801"/>
            <a:ext cx="3219316" cy="646331"/>
          </a:xfrm>
          <a:prstGeom prst="rect">
            <a:avLst/>
          </a:prstGeom>
          <a:noFill/>
        </p:spPr>
        <p:txBody>
          <a:bodyPr wrap="square" rtlCol="0">
            <a:spAutoFit/>
          </a:bodyPr>
          <a:lstStyle/>
          <a:p>
            <a:r>
              <a:rPr lang="en-US" dirty="0"/>
              <a:t>Schedule is conflict serializable as there is no cycle in the graph</a:t>
            </a:r>
          </a:p>
        </p:txBody>
      </p:sp>
      <p:sp>
        <p:nvSpPr>
          <p:cNvPr id="24" name="TextBox 23">
            <a:extLst>
              <a:ext uri="{FF2B5EF4-FFF2-40B4-BE49-F238E27FC236}">
                <a16:creationId xmlns:a16="http://schemas.microsoft.com/office/drawing/2014/main" id="{5EE1C2EB-C283-C533-24C4-FAE82FD1F865}"/>
              </a:ext>
            </a:extLst>
          </p:cNvPr>
          <p:cNvSpPr txBox="1"/>
          <p:nvPr/>
        </p:nvSpPr>
        <p:spPr>
          <a:xfrm>
            <a:off x="6386108" y="5059062"/>
            <a:ext cx="4129492" cy="375701"/>
          </a:xfrm>
          <a:prstGeom prst="rect">
            <a:avLst/>
          </a:prstGeom>
          <a:noFill/>
        </p:spPr>
        <p:txBody>
          <a:bodyPr wrap="square" rtlCol="0">
            <a:spAutoFit/>
          </a:bodyPr>
          <a:lstStyle/>
          <a:p>
            <a:r>
              <a:rPr lang="en-US" dirty="0"/>
              <a:t>Order of serializability: T1, T3 and T2</a:t>
            </a:r>
          </a:p>
        </p:txBody>
      </p:sp>
    </p:spTree>
    <p:extLst>
      <p:ext uri="{BB962C8B-B14F-4D97-AF65-F5344CB8AC3E}">
        <p14:creationId xmlns:p14="http://schemas.microsoft.com/office/powerpoint/2010/main" val="26611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430CD-D848-4448-1F1D-CBBC34C4BB4F}"/>
              </a:ext>
            </a:extLst>
          </p:cNvPr>
          <p:cNvSpPr txBox="1"/>
          <p:nvPr/>
        </p:nvSpPr>
        <p:spPr>
          <a:xfrm>
            <a:off x="180108" y="0"/>
            <a:ext cx="11873347" cy="7251344"/>
          </a:xfrm>
          <a:prstGeom prst="rect">
            <a:avLst/>
          </a:prstGeom>
          <a:noFill/>
        </p:spPr>
        <p:txBody>
          <a:bodyPr wrap="square">
            <a:spAutoFit/>
          </a:bodyPr>
          <a:lstStyle/>
          <a:p>
            <a:pPr>
              <a:lnSpc>
                <a:spcPct val="200000"/>
              </a:lnSpc>
            </a:pPr>
            <a:r>
              <a:rPr lang="en-US" b="1" dirty="0">
                <a:solidFill>
                  <a:srgbClr val="0070C0"/>
                </a:solidFill>
              </a:rPr>
              <a:t>What is a Transaction?</a:t>
            </a:r>
          </a:p>
          <a:p>
            <a:pPr>
              <a:lnSpc>
                <a:spcPct val="150000"/>
              </a:lnSpc>
            </a:pPr>
            <a:r>
              <a:rPr lang="en-US" dirty="0"/>
              <a:t>In DBMS concepts such as ER diagrams, Conversion to the relational model, relational algebra, etc. are related to the design and development of DBMS. However, transaction processing is related to the maintenance part of DBMS. As DBMS is software so we can divide its concepts related to development and maintenance.</a:t>
            </a:r>
          </a:p>
          <a:p>
            <a:pPr>
              <a:lnSpc>
                <a:spcPct val="150000"/>
              </a:lnSpc>
            </a:pPr>
            <a:endParaRPr lang="en-US" dirty="0"/>
          </a:p>
          <a:p>
            <a:pPr>
              <a:lnSpc>
                <a:spcPct val="150000"/>
              </a:lnSpc>
            </a:pPr>
            <a:r>
              <a:rPr lang="en-US" b="1" dirty="0">
                <a:solidFill>
                  <a:schemeClr val="accent1"/>
                </a:solidFill>
              </a:rPr>
              <a:t>Example:</a:t>
            </a:r>
            <a:r>
              <a:rPr lang="en-US" dirty="0"/>
              <a:t> A program is a set of instructions and lets us assume a program with 100 instructions. In the Operating system context if the program fails let's say after 60 instructions, then OS has the logic for what to do after it. However, in DBMS, either the set of instructions is completely executed or none of them is executed.</a:t>
            </a:r>
          </a:p>
          <a:p>
            <a:pPr>
              <a:lnSpc>
                <a:spcPct val="150000"/>
              </a:lnSpc>
            </a:pPr>
            <a:r>
              <a:rPr lang="en-US" b="1" dirty="0">
                <a:solidFill>
                  <a:schemeClr val="accent1"/>
                </a:solidFill>
              </a:rPr>
              <a:t>Consider the following transaction T1:    R(A)</a:t>
            </a:r>
          </a:p>
          <a:p>
            <a:pPr>
              <a:lnSpc>
                <a:spcPct val="150000"/>
              </a:lnSpc>
            </a:pPr>
            <a:r>
              <a:rPr lang="en-US" b="1" dirty="0">
                <a:solidFill>
                  <a:schemeClr val="accent1"/>
                </a:solidFill>
              </a:rPr>
              <a:t>                                                                         A=A-10</a:t>
            </a:r>
          </a:p>
          <a:p>
            <a:pPr>
              <a:lnSpc>
                <a:spcPct val="150000"/>
              </a:lnSpc>
            </a:pPr>
            <a:r>
              <a:rPr lang="en-US" b="1" dirty="0">
                <a:solidFill>
                  <a:schemeClr val="accent1"/>
                </a:solidFill>
              </a:rPr>
              <a:t>                                                                         W(A)</a:t>
            </a:r>
          </a:p>
          <a:p>
            <a:pPr>
              <a:lnSpc>
                <a:spcPct val="150000"/>
              </a:lnSpc>
            </a:pPr>
            <a:r>
              <a:rPr lang="en-US" b="1" dirty="0">
                <a:solidFill>
                  <a:schemeClr val="accent1"/>
                </a:solidFill>
              </a:rPr>
              <a:t>                                                                         R(B)</a:t>
            </a:r>
          </a:p>
          <a:p>
            <a:pPr>
              <a:lnSpc>
                <a:spcPct val="150000"/>
              </a:lnSpc>
            </a:pPr>
            <a:r>
              <a:rPr lang="en-US" b="1" dirty="0">
                <a:solidFill>
                  <a:schemeClr val="accent1"/>
                </a:solidFill>
              </a:rPr>
              <a:t>                                                                         B=B+10</a:t>
            </a:r>
          </a:p>
          <a:p>
            <a:pPr>
              <a:lnSpc>
                <a:spcPct val="150000"/>
              </a:lnSpc>
            </a:pPr>
            <a:r>
              <a:rPr lang="en-US" b="1" dirty="0">
                <a:solidFill>
                  <a:schemeClr val="accent1"/>
                </a:solidFill>
              </a:rPr>
              <a:t>                                                                         W(B)</a:t>
            </a:r>
          </a:p>
          <a:p>
            <a:pPr>
              <a:lnSpc>
                <a:spcPct val="150000"/>
              </a:lnSpc>
            </a:pPr>
            <a:r>
              <a:rPr lang="en-US" b="1" dirty="0">
                <a:solidFill>
                  <a:schemeClr val="accent1"/>
                </a:solidFill>
              </a:rPr>
              <a:t>As per programmer out of 6 5 instructions are executed successfully, however as per client the final result is not obtained. Thus, it is not a successful transaction.</a:t>
            </a:r>
          </a:p>
          <a:p>
            <a:pPr>
              <a:lnSpc>
                <a:spcPct val="150000"/>
              </a:lnSpc>
            </a:pPr>
            <a:endParaRPr lang="en-US" dirty="0"/>
          </a:p>
        </p:txBody>
      </p:sp>
      <p:cxnSp>
        <p:nvCxnSpPr>
          <p:cNvPr id="5" name="Straight Connector 4">
            <a:extLst>
              <a:ext uri="{FF2B5EF4-FFF2-40B4-BE49-F238E27FC236}">
                <a16:creationId xmlns:a16="http://schemas.microsoft.com/office/drawing/2014/main" id="{3A01254B-65C3-849E-DA86-6B316F090FE8}"/>
              </a:ext>
            </a:extLst>
          </p:cNvPr>
          <p:cNvCxnSpPr/>
          <p:nvPr/>
        </p:nvCxnSpPr>
        <p:spPr>
          <a:xfrm>
            <a:off x="3643745" y="5527964"/>
            <a:ext cx="17041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Multiplication Sign 5">
            <a:extLst>
              <a:ext uri="{FF2B5EF4-FFF2-40B4-BE49-F238E27FC236}">
                <a16:creationId xmlns:a16="http://schemas.microsoft.com/office/drawing/2014/main" id="{C9831310-6F2B-01B9-E46E-F5BF6A3DD52B}"/>
              </a:ext>
            </a:extLst>
          </p:cNvPr>
          <p:cNvSpPr/>
          <p:nvPr/>
        </p:nvSpPr>
        <p:spPr>
          <a:xfrm>
            <a:off x="5347855" y="5243946"/>
            <a:ext cx="651164" cy="56803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3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DAEE0F-2808-BD00-F10A-F7452616ADDA}"/>
              </a:ext>
            </a:extLst>
          </p:cNvPr>
          <p:cNvSpPr txBox="1"/>
          <p:nvPr/>
        </p:nvSpPr>
        <p:spPr>
          <a:xfrm>
            <a:off x="638629" y="362857"/>
            <a:ext cx="3416528" cy="369332"/>
          </a:xfrm>
          <a:prstGeom prst="rect">
            <a:avLst/>
          </a:prstGeom>
          <a:noFill/>
        </p:spPr>
        <p:txBody>
          <a:bodyPr wrap="square" rtlCol="0">
            <a:spAutoFit/>
          </a:bodyPr>
          <a:lstStyle/>
          <a:p>
            <a:r>
              <a:rPr lang="en-US" b="1" dirty="0"/>
              <a:t>Practice problems 3 and 4</a:t>
            </a:r>
          </a:p>
        </p:txBody>
      </p:sp>
      <p:pic>
        <p:nvPicPr>
          <p:cNvPr id="4" name="Picture 3">
            <a:extLst>
              <a:ext uri="{FF2B5EF4-FFF2-40B4-BE49-F238E27FC236}">
                <a16:creationId xmlns:a16="http://schemas.microsoft.com/office/drawing/2014/main" id="{C9479675-2EBF-F681-15FD-48BCA13C1130}"/>
              </a:ext>
            </a:extLst>
          </p:cNvPr>
          <p:cNvPicPr>
            <a:picLocks noChangeAspect="1"/>
          </p:cNvPicPr>
          <p:nvPr/>
        </p:nvPicPr>
        <p:blipFill>
          <a:blip r:embed="rId2"/>
          <a:stretch>
            <a:fillRect/>
          </a:stretch>
        </p:blipFill>
        <p:spPr>
          <a:xfrm>
            <a:off x="638629" y="1184997"/>
            <a:ext cx="4600020" cy="4218276"/>
          </a:xfrm>
          <a:prstGeom prst="rect">
            <a:avLst/>
          </a:prstGeom>
        </p:spPr>
      </p:pic>
      <p:pic>
        <p:nvPicPr>
          <p:cNvPr id="6" name="Picture 5">
            <a:extLst>
              <a:ext uri="{FF2B5EF4-FFF2-40B4-BE49-F238E27FC236}">
                <a16:creationId xmlns:a16="http://schemas.microsoft.com/office/drawing/2014/main" id="{F9C779DD-BBA3-2CDC-0BC3-88402355A526}"/>
              </a:ext>
            </a:extLst>
          </p:cNvPr>
          <p:cNvPicPr>
            <a:picLocks noChangeAspect="1"/>
          </p:cNvPicPr>
          <p:nvPr/>
        </p:nvPicPr>
        <p:blipFill>
          <a:blip r:embed="rId3"/>
          <a:stretch>
            <a:fillRect/>
          </a:stretch>
        </p:blipFill>
        <p:spPr>
          <a:xfrm>
            <a:off x="6663480" y="1223745"/>
            <a:ext cx="4555116" cy="4410509"/>
          </a:xfrm>
          <a:prstGeom prst="rect">
            <a:avLst/>
          </a:prstGeom>
        </p:spPr>
      </p:pic>
    </p:spTree>
    <p:extLst>
      <p:ext uri="{BB962C8B-B14F-4D97-AF65-F5344CB8AC3E}">
        <p14:creationId xmlns:p14="http://schemas.microsoft.com/office/powerpoint/2010/main" val="404069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BB025-BAE5-AFA2-A389-89D93E4608A2}"/>
              </a:ext>
            </a:extLst>
          </p:cNvPr>
          <p:cNvSpPr txBox="1"/>
          <p:nvPr/>
        </p:nvSpPr>
        <p:spPr>
          <a:xfrm>
            <a:off x="277091" y="529027"/>
            <a:ext cx="11623964" cy="2230739"/>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b="1" dirty="0">
                <a:solidFill>
                  <a:schemeClr val="accent1"/>
                </a:solidFill>
              </a:rPr>
              <a:t>View Serializability </a:t>
            </a:r>
            <a:r>
              <a:rPr lang="en-US" dirty="0"/>
              <a:t>is a procedure to check if the given schedule is </a:t>
            </a:r>
            <a:r>
              <a:rPr lang="en-US" b="1" dirty="0">
                <a:solidFill>
                  <a:schemeClr val="accent1"/>
                </a:solidFill>
              </a:rPr>
              <a:t>consistent or not. </a:t>
            </a:r>
          </a:p>
          <a:p>
            <a:pPr marL="285750" indent="-285750" algn="just">
              <a:lnSpc>
                <a:spcPct val="200000"/>
              </a:lnSpc>
              <a:buFont typeface="Arial" panose="020B0604020202020204" pitchFamily="34" charset="0"/>
              <a:buChar char="•"/>
            </a:pPr>
            <a:r>
              <a:rPr lang="en-US" dirty="0"/>
              <a:t>It is performed only if the given schedule is not conflict-serializable. </a:t>
            </a:r>
          </a:p>
          <a:p>
            <a:pPr marL="285750" indent="-285750" algn="just">
              <a:lnSpc>
                <a:spcPct val="200000"/>
              </a:lnSpc>
              <a:buFont typeface="Arial" panose="020B0604020202020204" pitchFamily="34" charset="0"/>
              <a:buChar char="•"/>
            </a:pPr>
            <a:r>
              <a:rPr lang="en-US" dirty="0"/>
              <a:t>It is important to check the consistency of the schedule as an inconsistent schedule leads to an inconsistent state of the program which is undesirable.</a:t>
            </a:r>
          </a:p>
        </p:txBody>
      </p:sp>
      <p:sp>
        <p:nvSpPr>
          <p:cNvPr id="5" name="TextBox 4">
            <a:extLst>
              <a:ext uri="{FF2B5EF4-FFF2-40B4-BE49-F238E27FC236}">
                <a16:creationId xmlns:a16="http://schemas.microsoft.com/office/drawing/2014/main" id="{FB9C8794-7E93-455D-D3F2-3F09E6A45EDF}"/>
              </a:ext>
            </a:extLst>
          </p:cNvPr>
          <p:cNvSpPr txBox="1"/>
          <p:nvPr/>
        </p:nvSpPr>
        <p:spPr>
          <a:xfrm>
            <a:off x="401781" y="2887682"/>
            <a:ext cx="11499273" cy="3416320"/>
          </a:xfrm>
          <a:prstGeom prst="rect">
            <a:avLst/>
          </a:prstGeom>
          <a:noFill/>
        </p:spPr>
        <p:txBody>
          <a:bodyPr wrap="square">
            <a:spAutoFit/>
          </a:bodyPr>
          <a:lstStyle/>
          <a:p>
            <a:r>
              <a:rPr lang="en-US" b="1" dirty="0">
                <a:solidFill>
                  <a:schemeClr val="accent1"/>
                </a:solidFill>
              </a:rPr>
              <a:t>What is View Serializability?</a:t>
            </a:r>
          </a:p>
          <a:p>
            <a:endParaRPr lang="en-US" dirty="0"/>
          </a:p>
          <a:p>
            <a:pPr marL="285750" indent="-285750" algn="just">
              <a:buFont typeface="Arial" panose="020B0604020202020204" pitchFamily="34" charset="0"/>
              <a:buChar char="•"/>
            </a:pPr>
            <a:r>
              <a:rPr lang="en-US" dirty="0"/>
              <a:t>A system handles multiple transactions running concurrently, there is a possibility that a few of them leaves the system databases in an inconsistent state and thus, the system fails.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To be aware of such schedules and save the system from failures, we check if schedules are serializable or not. If the given schedule is serializable implies it will never leave the database in an inconsistent state.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Serial schedules are the schedules where no two transactions are executed concurrently.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Thus, serial schedules never leave the database in an inconsistent state. If the given schedule is view serializable, then we are sure that it is a consistent schedule or serial schedule.</a:t>
            </a:r>
          </a:p>
        </p:txBody>
      </p:sp>
    </p:spTree>
    <p:extLst>
      <p:ext uri="{BB962C8B-B14F-4D97-AF65-F5344CB8AC3E}">
        <p14:creationId xmlns:p14="http://schemas.microsoft.com/office/powerpoint/2010/main" val="2029215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5031B-F1C7-AA05-1905-98531735AE2F}"/>
              </a:ext>
            </a:extLst>
          </p:cNvPr>
          <p:cNvSpPr txBox="1"/>
          <p:nvPr/>
        </p:nvSpPr>
        <p:spPr>
          <a:xfrm>
            <a:off x="124690" y="376536"/>
            <a:ext cx="11554691" cy="2246769"/>
          </a:xfrm>
          <a:prstGeom prst="rect">
            <a:avLst/>
          </a:prstGeom>
          <a:noFill/>
        </p:spPr>
        <p:txBody>
          <a:bodyPr wrap="square">
            <a:spAutoFit/>
          </a:bodyPr>
          <a:lstStyle/>
          <a:p>
            <a:pPr algn="just"/>
            <a:r>
              <a:rPr lang="en-US" sz="2800" b="1" dirty="0">
                <a:solidFill>
                  <a:schemeClr val="accent1"/>
                </a:solidFill>
              </a:rPr>
              <a:t>View Serializability is a process used to check whether the given schedule is view serializable or not. To do so we check if the given schedule is View Equivalent to its serial schedule.</a:t>
            </a:r>
          </a:p>
          <a:p>
            <a:pPr algn="just"/>
            <a:endParaRPr lang="en-US" sz="2800" b="1" dirty="0">
              <a:solidFill>
                <a:schemeClr val="accent1"/>
              </a:solidFill>
            </a:endParaRPr>
          </a:p>
          <a:p>
            <a:pPr algn="just"/>
            <a:endParaRPr lang="en-US" sz="2800" b="1" dirty="0">
              <a:solidFill>
                <a:schemeClr val="accent1"/>
              </a:solidFill>
            </a:endParaRPr>
          </a:p>
        </p:txBody>
      </p:sp>
      <p:sp>
        <p:nvSpPr>
          <p:cNvPr id="5" name="TextBox 4">
            <a:extLst>
              <a:ext uri="{FF2B5EF4-FFF2-40B4-BE49-F238E27FC236}">
                <a16:creationId xmlns:a16="http://schemas.microsoft.com/office/drawing/2014/main" id="{321401B2-43D1-75A6-FC31-E36835FE3009}"/>
              </a:ext>
            </a:extLst>
          </p:cNvPr>
          <p:cNvSpPr txBox="1"/>
          <p:nvPr/>
        </p:nvSpPr>
        <p:spPr>
          <a:xfrm>
            <a:off x="124689" y="2025640"/>
            <a:ext cx="11693237" cy="3139321"/>
          </a:xfrm>
          <a:prstGeom prst="rect">
            <a:avLst/>
          </a:prstGeom>
          <a:noFill/>
        </p:spPr>
        <p:txBody>
          <a:bodyPr wrap="square">
            <a:spAutoFit/>
          </a:bodyPr>
          <a:lstStyle/>
          <a:p>
            <a:r>
              <a:rPr lang="en-US" dirty="0"/>
              <a:t>There is a possibility that even though the schedule is not conflict serializable, it gives a consistent result. </a:t>
            </a:r>
          </a:p>
          <a:p>
            <a:endParaRPr lang="en-US" dirty="0"/>
          </a:p>
          <a:p>
            <a:r>
              <a:rPr lang="en-US" dirty="0"/>
              <a:t>This is because conflict serializability is limited to the precedence graph of a schedule. </a:t>
            </a:r>
          </a:p>
          <a:p>
            <a:endParaRPr lang="en-US" dirty="0"/>
          </a:p>
          <a:p>
            <a:r>
              <a:rPr lang="en-US" b="1" dirty="0">
                <a:solidFill>
                  <a:schemeClr val="accent1"/>
                </a:solidFill>
              </a:rPr>
              <a:t>If the precedence graph contains any loops/cycles, we cannot predict whether a schedule is consistent or inconsistent.</a:t>
            </a:r>
          </a:p>
          <a:p>
            <a:endParaRPr lang="en-US" dirty="0"/>
          </a:p>
          <a:p>
            <a:r>
              <a:rPr lang="en-US" b="1" dirty="0"/>
              <a:t>If its precedence graph doesn't contain any loop/cycle given schedule is consistent, but if it contains a loop/cycle then the schedule may or may not be consistent. </a:t>
            </a:r>
          </a:p>
          <a:p>
            <a:endParaRPr lang="en-US" dirty="0"/>
          </a:p>
          <a:p>
            <a:pPr algn="just"/>
            <a:r>
              <a:rPr lang="en-US" dirty="0"/>
              <a:t>To figure out the state of the schedule, we use the concept of View-Serializability because we do not want to bind the concept of Serializability only to Conflict with Serializability.</a:t>
            </a:r>
          </a:p>
        </p:txBody>
      </p:sp>
      <p:sp>
        <p:nvSpPr>
          <p:cNvPr id="7" name="TextBox 6">
            <a:extLst>
              <a:ext uri="{FF2B5EF4-FFF2-40B4-BE49-F238E27FC236}">
                <a16:creationId xmlns:a16="http://schemas.microsoft.com/office/drawing/2014/main" id="{4FDF68FE-37DF-EABA-63C8-C1972669E5FF}"/>
              </a:ext>
            </a:extLst>
          </p:cNvPr>
          <p:cNvSpPr txBox="1"/>
          <p:nvPr/>
        </p:nvSpPr>
        <p:spPr>
          <a:xfrm>
            <a:off x="124689" y="5272260"/>
            <a:ext cx="11845638" cy="923330"/>
          </a:xfrm>
          <a:prstGeom prst="rect">
            <a:avLst/>
          </a:prstGeom>
          <a:noFill/>
        </p:spPr>
        <p:txBody>
          <a:bodyPr wrap="square">
            <a:spAutoFit/>
          </a:bodyPr>
          <a:lstStyle/>
          <a:p>
            <a:pPr algn="just"/>
            <a:r>
              <a:rPr lang="en-US" b="1" dirty="0">
                <a:solidFill>
                  <a:schemeClr val="accent1"/>
                </a:solidFill>
              </a:rPr>
              <a:t>If the given schedule is not conflict serializable, then we need to check for View Serializability. If it is view serializable then it is consistent else, it is inconsistent. Thus, to address the limitations of conflict serializability, the concept of view-serializability was introduced.</a:t>
            </a:r>
          </a:p>
        </p:txBody>
      </p:sp>
    </p:spTree>
    <p:extLst>
      <p:ext uri="{BB962C8B-B14F-4D97-AF65-F5344CB8AC3E}">
        <p14:creationId xmlns:p14="http://schemas.microsoft.com/office/powerpoint/2010/main" val="28125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 calcmode="lin" valueType="num">
                                      <p:cBhvr>
                                        <p:cTn id="13"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189933-18E6-78ED-193B-3AEDA051EE60}"/>
              </a:ext>
            </a:extLst>
          </p:cNvPr>
          <p:cNvSpPr txBox="1"/>
          <p:nvPr/>
        </p:nvSpPr>
        <p:spPr>
          <a:xfrm>
            <a:off x="277091" y="446452"/>
            <a:ext cx="11388436" cy="5078313"/>
          </a:xfrm>
          <a:prstGeom prst="rect">
            <a:avLst/>
          </a:prstGeom>
          <a:noFill/>
        </p:spPr>
        <p:txBody>
          <a:bodyPr wrap="square">
            <a:spAutoFit/>
          </a:bodyPr>
          <a:lstStyle/>
          <a:p>
            <a:r>
              <a:rPr lang="en-US" b="1" dirty="0">
                <a:solidFill>
                  <a:schemeClr val="accent1"/>
                </a:solidFill>
              </a:rPr>
              <a:t>Methods to Check View Serializability</a:t>
            </a:r>
          </a:p>
          <a:p>
            <a:r>
              <a:rPr lang="en-US" dirty="0"/>
              <a:t>There are two methods to check View Serializability.</a:t>
            </a:r>
          </a:p>
          <a:p>
            <a:endParaRPr lang="en-US" dirty="0"/>
          </a:p>
          <a:p>
            <a:r>
              <a:rPr lang="en-US" b="1" dirty="0">
                <a:solidFill>
                  <a:schemeClr val="accent1"/>
                </a:solidFill>
              </a:rPr>
              <a:t>Method 1: View Equivalent</a:t>
            </a:r>
          </a:p>
          <a:p>
            <a:r>
              <a:rPr lang="en-US" dirty="0"/>
              <a:t>If the given schedule is view-equivalent to the serial schedule itself, then we can say that the schedule is view-serializable.</a:t>
            </a:r>
          </a:p>
          <a:p>
            <a:endParaRPr lang="en-US" dirty="0"/>
          </a:p>
          <a:p>
            <a:r>
              <a:rPr lang="en-US" b="1" dirty="0"/>
              <a:t>To generate the serial schedule of the given schedule, we follow the following steps:</a:t>
            </a:r>
          </a:p>
          <a:p>
            <a:endParaRPr lang="en-US" dirty="0"/>
          </a:p>
          <a:p>
            <a:pPr marL="285750" indent="-285750">
              <a:buFont typeface="Arial" panose="020B0604020202020204" pitchFamily="34" charset="0"/>
              <a:buChar char="•"/>
            </a:pPr>
            <a:r>
              <a:rPr lang="en-US" dirty="0"/>
              <a:t>Take the transaction say </a:t>
            </a:r>
            <a:r>
              <a:rPr lang="en-US" dirty="0" err="1"/>
              <a:t>Ti</a:t>
            </a:r>
            <a:r>
              <a:rPr lang="en-US" dirty="0"/>
              <a:t> that performs any operation first in the schedule.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Write all the operations performed by that transaction one after the other in the given schedule.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Similarly, take another transaction that is performing any operation right after </a:t>
            </a:r>
            <a:r>
              <a:rPr lang="en-US" dirty="0" err="1"/>
              <a:t>Ti</a:t>
            </a:r>
            <a:r>
              <a:rPr lang="en-US" dirty="0"/>
              <a:t> in the given schedule and write all the operations performed by it below transaction </a:t>
            </a:r>
            <a:r>
              <a:rPr lang="en-US" dirty="0" err="1"/>
              <a:t>Ti</a:t>
            </a:r>
            <a:r>
              <a:rPr lang="en-US" dirty="0"/>
              <a:t> on any data item.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 the above steps for all the transactions. The order is very important.</a:t>
            </a:r>
          </a:p>
          <a:p>
            <a:endParaRPr lang="en-US" dirty="0"/>
          </a:p>
        </p:txBody>
      </p:sp>
    </p:spTree>
    <p:extLst>
      <p:ext uri="{BB962C8B-B14F-4D97-AF65-F5344CB8AC3E}">
        <p14:creationId xmlns:p14="http://schemas.microsoft.com/office/powerpoint/2010/main" val="1902199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AF518B1-343A-6BAF-691C-8CF7F42DD10D}"/>
              </a:ext>
            </a:extLst>
          </p:cNvPr>
          <p:cNvGraphicFramePr>
            <a:graphicFrameLocks noGrp="1"/>
          </p:cNvGraphicFramePr>
          <p:nvPr>
            <p:extLst>
              <p:ext uri="{D42A27DB-BD31-4B8C-83A1-F6EECF244321}">
                <p14:modId xmlns:p14="http://schemas.microsoft.com/office/powerpoint/2010/main" val="3081029444"/>
              </p:ext>
            </p:extLst>
          </p:nvPr>
        </p:nvGraphicFramePr>
        <p:xfrm>
          <a:off x="509696" y="1465409"/>
          <a:ext cx="4367104" cy="4351334"/>
        </p:xfrm>
        <a:graphic>
          <a:graphicData uri="http://schemas.openxmlformats.org/drawingml/2006/table">
            <a:tbl>
              <a:tblPr>
                <a:tableStyleId>{35758FB7-9AC5-4552-8A53-C91805E547FA}</a:tableStyleId>
              </a:tblPr>
              <a:tblGrid>
                <a:gridCol w="2183552">
                  <a:extLst>
                    <a:ext uri="{9D8B030D-6E8A-4147-A177-3AD203B41FA5}">
                      <a16:colId xmlns:a16="http://schemas.microsoft.com/office/drawing/2014/main" val="3047498094"/>
                    </a:ext>
                  </a:extLst>
                </a:gridCol>
                <a:gridCol w="2183552">
                  <a:extLst>
                    <a:ext uri="{9D8B030D-6E8A-4147-A177-3AD203B41FA5}">
                      <a16:colId xmlns:a16="http://schemas.microsoft.com/office/drawing/2014/main" val="2380788614"/>
                    </a:ext>
                  </a:extLst>
                </a:gridCol>
              </a:tblGrid>
              <a:tr h="334718">
                <a:tc>
                  <a:txBody>
                    <a:bodyPr/>
                    <a:lstStyle/>
                    <a:p>
                      <a:pPr algn="ctr"/>
                      <a:r>
                        <a:rPr lang="en-US" sz="1600">
                          <a:effectLst/>
                        </a:rPr>
                        <a:t>T1</a:t>
                      </a:r>
                    </a:p>
                  </a:txBody>
                  <a:tcPr marL="83680" marR="83680" marT="41840" marB="41840" anchor="ctr"/>
                </a:tc>
                <a:tc>
                  <a:txBody>
                    <a:bodyPr/>
                    <a:lstStyle/>
                    <a:p>
                      <a:pPr algn="ctr"/>
                      <a:r>
                        <a:rPr lang="en-US" sz="1600">
                          <a:effectLst/>
                        </a:rPr>
                        <a:t>T2</a:t>
                      </a:r>
                    </a:p>
                  </a:txBody>
                  <a:tcPr marL="83680" marR="83680" marT="41840" marB="41840" anchor="ctr"/>
                </a:tc>
                <a:extLst>
                  <a:ext uri="{0D108BD9-81ED-4DB2-BD59-A6C34878D82A}">
                    <a16:rowId xmlns:a16="http://schemas.microsoft.com/office/drawing/2014/main" val="1655679176"/>
                  </a:ext>
                </a:extLst>
              </a:tr>
              <a:tr h="334718">
                <a:tc>
                  <a:txBody>
                    <a:bodyPr/>
                    <a:lstStyle/>
                    <a:p>
                      <a:pPr algn="ctr"/>
                      <a:r>
                        <a:rPr lang="en-US" sz="1600">
                          <a:effectLst/>
                        </a:rPr>
                        <a:t>R(X)</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333994576"/>
                  </a:ext>
                </a:extLst>
              </a:tr>
              <a:tr h="334718">
                <a:tc>
                  <a:txBody>
                    <a:bodyPr/>
                    <a:lstStyle/>
                    <a:p>
                      <a:pPr algn="ctr"/>
                      <a:r>
                        <a:rPr lang="en-US" sz="1600">
                          <a:effectLst/>
                        </a:rPr>
                        <a:t>X=X+10</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1832484783"/>
                  </a:ext>
                </a:extLst>
              </a:tr>
              <a:tr h="334718">
                <a:tc>
                  <a:txBody>
                    <a:bodyPr/>
                    <a:lstStyle/>
                    <a:p>
                      <a:pPr algn="ctr"/>
                      <a:r>
                        <a:rPr lang="en-US" sz="1600">
                          <a:effectLst/>
                        </a:rPr>
                        <a:t>W(A)</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2469137048"/>
                  </a:ext>
                </a:extLst>
              </a:tr>
              <a:tr h="334718">
                <a:tc>
                  <a:txBody>
                    <a:bodyPr/>
                    <a:lstStyle/>
                    <a:p>
                      <a:pPr algn="ctr"/>
                      <a:endParaRPr lang="en-US" sz="1600" dirty="0">
                        <a:effectLst/>
                      </a:endParaRPr>
                    </a:p>
                  </a:txBody>
                  <a:tcPr marL="83680" marR="83680" marT="41840" marB="41840" anchor="ctr"/>
                </a:tc>
                <a:tc>
                  <a:txBody>
                    <a:bodyPr/>
                    <a:lstStyle/>
                    <a:p>
                      <a:pPr algn="ctr"/>
                      <a:r>
                        <a:rPr lang="en-US" sz="1600">
                          <a:effectLst/>
                        </a:rPr>
                        <a:t>R(X)</a:t>
                      </a:r>
                    </a:p>
                  </a:txBody>
                  <a:tcPr marL="83680" marR="83680" marT="41840" marB="41840" anchor="ctr"/>
                </a:tc>
                <a:extLst>
                  <a:ext uri="{0D108BD9-81ED-4DB2-BD59-A6C34878D82A}">
                    <a16:rowId xmlns:a16="http://schemas.microsoft.com/office/drawing/2014/main" val="1914742730"/>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X=X+10</a:t>
                      </a:r>
                    </a:p>
                  </a:txBody>
                  <a:tcPr marL="83680" marR="83680" marT="41840" marB="41840" anchor="ctr"/>
                </a:tc>
                <a:extLst>
                  <a:ext uri="{0D108BD9-81ED-4DB2-BD59-A6C34878D82A}">
                    <a16:rowId xmlns:a16="http://schemas.microsoft.com/office/drawing/2014/main" val="3562664376"/>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W(X)</a:t>
                      </a:r>
                    </a:p>
                  </a:txBody>
                  <a:tcPr marL="83680" marR="83680" marT="41840" marB="41840" anchor="ctr"/>
                </a:tc>
                <a:extLst>
                  <a:ext uri="{0D108BD9-81ED-4DB2-BD59-A6C34878D82A}">
                    <a16:rowId xmlns:a16="http://schemas.microsoft.com/office/drawing/2014/main" val="1325838973"/>
                  </a:ext>
                </a:extLst>
              </a:tr>
              <a:tr h="334718">
                <a:tc>
                  <a:txBody>
                    <a:bodyPr/>
                    <a:lstStyle/>
                    <a:p>
                      <a:pPr algn="ctr"/>
                      <a:r>
                        <a:rPr lang="en-US" sz="1600">
                          <a:effectLst/>
                        </a:rPr>
                        <a:t>R(Y)</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381459772"/>
                  </a:ext>
                </a:extLst>
              </a:tr>
              <a:tr h="334718">
                <a:tc>
                  <a:txBody>
                    <a:bodyPr/>
                    <a:lstStyle/>
                    <a:p>
                      <a:pPr algn="ctr"/>
                      <a:r>
                        <a:rPr lang="en-US" sz="1600">
                          <a:effectLst/>
                        </a:rPr>
                        <a:t>Y=Y+20</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1486412867"/>
                  </a:ext>
                </a:extLst>
              </a:tr>
              <a:tr h="334718">
                <a:tc>
                  <a:txBody>
                    <a:bodyPr/>
                    <a:lstStyle/>
                    <a:p>
                      <a:pPr algn="ctr"/>
                      <a:r>
                        <a:rPr lang="en-US" sz="1600">
                          <a:effectLst/>
                        </a:rPr>
                        <a:t>W(Y)</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2160656921"/>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R(Y)</a:t>
                      </a:r>
                    </a:p>
                  </a:txBody>
                  <a:tcPr marL="83680" marR="83680" marT="41840" marB="41840" anchor="ctr"/>
                </a:tc>
                <a:extLst>
                  <a:ext uri="{0D108BD9-81ED-4DB2-BD59-A6C34878D82A}">
                    <a16:rowId xmlns:a16="http://schemas.microsoft.com/office/drawing/2014/main" val="2481677332"/>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Y=Y*1.1</a:t>
                      </a:r>
                    </a:p>
                  </a:txBody>
                  <a:tcPr marL="83680" marR="83680" marT="41840" marB="41840" anchor="ctr"/>
                </a:tc>
                <a:extLst>
                  <a:ext uri="{0D108BD9-81ED-4DB2-BD59-A6C34878D82A}">
                    <a16:rowId xmlns:a16="http://schemas.microsoft.com/office/drawing/2014/main" val="2092553909"/>
                  </a:ext>
                </a:extLst>
              </a:tr>
              <a:tr h="334718">
                <a:tc>
                  <a:txBody>
                    <a:bodyPr/>
                    <a:lstStyle/>
                    <a:p>
                      <a:pPr algn="ctr"/>
                      <a:endParaRPr lang="en-US" sz="1600">
                        <a:effectLst/>
                      </a:endParaRPr>
                    </a:p>
                  </a:txBody>
                  <a:tcPr marL="83680" marR="83680" marT="41840" marB="41840" anchor="ctr"/>
                </a:tc>
                <a:tc>
                  <a:txBody>
                    <a:bodyPr/>
                    <a:lstStyle/>
                    <a:p>
                      <a:pPr algn="ctr"/>
                      <a:r>
                        <a:rPr lang="en-US" sz="1600" dirty="0">
                          <a:effectLst/>
                        </a:rPr>
                        <a:t>W(Y)</a:t>
                      </a:r>
                    </a:p>
                  </a:txBody>
                  <a:tcPr marL="83680" marR="83680" marT="41840" marB="41840" anchor="ctr"/>
                </a:tc>
                <a:extLst>
                  <a:ext uri="{0D108BD9-81ED-4DB2-BD59-A6C34878D82A}">
                    <a16:rowId xmlns:a16="http://schemas.microsoft.com/office/drawing/2014/main" val="2422659839"/>
                  </a:ext>
                </a:extLst>
              </a:tr>
            </a:tbl>
          </a:graphicData>
        </a:graphic>
      </p:graphicFrame>
      <p:graphicFrame>
        <p:nvGraphicFramePr>
          <p:cNvPr id="7" name="Table 6">
            <a:extLst>
              <a:ext uri="{FF2B5EF4-FFF2-40B4-BE49-F238E27FC236}">
                <a16:creationId xmlns:a16="http://schemas.microsoft.com/office/drawing/2014/main" id="{00A86BA7-27AB-C041-8EA6-86C622EE3774}"/>
              </a:ext>
            </a:extLst>
          </p:cNvPr>
          <p:cNvGraphicFramePr>
            <a:graphicFrameLocks noGrp="1"/>
          </p:cNvGraphicFramePr>
          <p:nvPr>
            <p:extLst>
              <p:ext uri="{D42A27DB-BD31-4B8C-83A1-F6EECF244321}">
                <p14:modId xmlns:p14="http://schemas.microsoft.com/office/powerpoint/2010/main" val="2343306369"/>
              </p:ext>
            </p:extLst>
          </p:nvPr>
        </p:nvGraphicFramePr>
        <p:xfrm>
          <a:off x="6303817" y="1465409"/>
          <a:ext cx="4530438" cy="4351334"/>
        </p:xfrm>
        <a:graphic>
          <a:graphicData uri="http://schemas.openxmlformats.org/drawingml/2006/table">
            <a:tbl>
              <a:tblPr>
                <a:tableStyleId>{3C2FFA5D-87B4-456A-9821-1D502468CF0F}</a:tableStyleId>
              </a:tblPr>
              <a:tblGrid>
                <a:gridCol w="2265219">
                  <a:extLst>
                    <a:ext uri="{9D8B030D-6E8A-4147-A177-3AD203B41FA5}">
                      <a16:colId xmlns:a16="http://schemas.microsoft.com/office/drawing/2014/main" val="1495109832"/>
                    </a:ext>
                  </a:extLst>
                </a:gridCol>
                <a:gridCol w="2265219">
                  <a:extLst>
                    <a:ext uri="{9D8B030D-6E8A-4147-A177-3AD203B41FA5}">
                      <a16:colId xmlns:a16="http://schemas.microsoft.com/office/drawing/2014/main" val="866736033"/>
                    </a:ext>
                  </a:extLst>
                </a:gridCol>
              </a:tblGrid>
              <a:tr h="334718">
                <a:tc>
                  <a:txBody>
                    <a:bodyPr/>
                    <a:lstStyle/>
                    <a:p>
                      <a:pPr algn="ctr"/>
                      <a:r>
                        <a:rPr lang="en-US" sz="1600">
                          <a:effectLst/>
                        </a:rPr>
                        <a:t>T1</a:t>
                      </a:r>
                    </a:p>
                  </a:txBody>
                  <a:tcPr marL="83680" marR="83680" marT="41840" marB="41840" anchor="ctr"/>
                </a:tc>
                <a:tc>
                  <a:txBody>
                    <a:bodyPr/>
                    <a:lstStyle/>
                    <a:p>
                      <a:pPr algn="ctr"/>
                      <a:r>
                        <a:rPr lang="en-US" sz="1600">
                          <a:effectLst/>
                        </a:rPr>
                        <a:t>T2</a:t>
                      </a:r>
                    </a:p>
                  </a:txBody>
                  <a:tcPr marL="83680" marR="83680" marT="41840" marB="41840" anchor="ctr"/>
                </a:tc>
                <a:extLst>
                  <a:ext uri="{0D108BD9-81ED-4DB2-BD59-A6C34878D82A}">
                    <a16:rowId xmlns:a16="http://schemas.microsoft.com/office/drawing/2014/main" val="3639432612"/>
                  </a:ext>
                </a:extLst>
              </a:tr>
              <a:tr h="334718">
                <a:tc>
                  <a:txBody>
                    <a:bodyPr/>
                    <a:lstStyle/>
                    <a:p>
                      <a:pPr algn="ctr"/>
                      <a:r>
                        <a:rPr lang="en-US" sz="1600">
                          <a:effectLst/>
                        </a:rPr>
                        <a:t>R(X)</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1190503519"/>
                  </a:ext>
                </a:extLst>
              </a:tr>
              <a:tr h="334718">
                <a:tc>
                  <a:txBody>
                    <a:bodyPr/>
                    <a:lstStyle/>
                    <a:p>
                      <a:pPr algn="ctr"/>
                      <a:r>
                        <a:rPr lang="en-US" sz="1600">
                          <a:effectLst/>
                        </a:rPr>
                        <a:t>X=X+10</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3908907799"/>
                  </a:ext>
                </a:extLst>
              </a:tr>
              <a:tr h="334718">
                <a:tc>
                  <a:txBody>
                    <a:bodyPr/>
                    <a:lstStyle/>
                    <a:p>
                      <a:pPr algn="ctr"/>
                      <a:r>
                        <a:rPr lang="en-US" sz="1600">
                          <a:effectLst/>
                        </a:rPr>
                        <a:t>W(A)</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2810426430"/>
                  </a:ext>
                </a:extLst>
              </a:tr>
              <a:tr h="334718">
                <a:tc>
                  <a:txBody>
                    <a:bodyPr/>
                    <a:lstStyle/>
                    <a:p>
                      <a:pPr algn="ctr"/>
                      <a:r>
                        <a:rPr lang="en-US" sz="1600">
                          <a:effectLst/>
                        </a:rPr>
                        <a:t>R(Y)</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656964477"/>
                  </a:ext>
                </a:extLst>
              </a:tr>
              <a:tr h="334718">
                <a:tc>
                  <a:txBody>
                    <a:bodyPr/>
                    <a:lstStyle/>
                    <a:p>
                      <a:pPr algn="ctr"/>
                      <a:r>
                        <a:rPr lang="en-US" sz="1600">
                          <a:effectLst/>
                        </a:rPr>
                        <a:t>Y=Y+20</a:t>
                      </a:r>
                    </a:p>
                  </a:txBody>
                  <a:tcPr marL="83680" marR="83680" marT="41840" marB="41840" anchor="ctr"/>
                </a:tc>
                <a:tc>
                  <a:txBody>
                    <a:bodyPr/>
                    <a:lstStyle/>
                    <a:p>
                      <a:pPr algn="ctr"/>
                      <a:endParaRPr lang="en-US" sz="1600" dirty="0">
                        <a:effectLst/>
                      </a:endParaRPr>
                    </a:p>
                  </a:txBody>
                  <a:tcPr marL="83680" marR="83680" marT="41840" marB="41840" anchor="ctr"/>
                </a:tc>
                <a:extLst>
                  <a:ext uri="{0D108BD9-81ED-4DB2-BD59-A6C34878D82A}">
                    <a16:rowId xmlns:a16="http://schemas.microsoft.com/office/drawing/2014/main" val="1983343462"/>
                  </a:ext>
                </a:extLst>
              </a:tr>
              <a:tr h="334718">
                <a:tc>
                  <a:txBody>
                    <a:bodyPr/>
                    <a:lstStyle/>
                    <a:p>
                      <a:pPr algn="ctr"/>
                      <a:r>
                        <a:rPr lang="en-US" sz="1600">
                          <a:effectLst/>
                        </a:rPr>
                        <a:t>W(Y)</a:t>
                      </a:r>
                    </a:p>
                  </a:txBody>
                  <a:tcPr marL="83680" marR="83680" marT="41840" marB="41840" anchor="ctr"/>
                </a:tc>
                <a:tc>
                  <a:txBody>
                    <a:bodyPr/>
                    <a:lstStyle/>
                    <a:p>
                      <a:pPr algn="ctr"/>
                      <a:endParaRPr lang="en-US" sz="1600">
                        <a:effectLst/>
                      </a:endParaRPr>
                    </a:p>
                  </a:txBody>
                  <a:tcPr marL="83680" marR="83680" marT="41840" marB="41840" anchor="ctr"/>
                </a:tc>
                <a:extLst>
                  <a:ext uri="{0D108BD9-81ED-4DB2-BD59-A6C34878D82A}">
                    <a16:rowId xmlns:a16="http://schemas.microsoft.com/office/drawing/2014/main" val="2611649003"/>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R(X)</a:t>
                      </a:r>
                    </a:p>
                  </a:txBody>
                  <a:tcPr marL="83680" marR="83680" marT="41840" marB="41840" anchor="ctr"/>
                </a:tc>
                <a:extLst>
                  <a:ext uri="{0D108BD9-81ED-4DB2-BD59-A6C34878D82A}">
                    <a16:rowId xmlns:a16="http://schemas.microsoft.com/office/drawing/2014/main" val="3483144464"/>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X=X+10</a:t>
                      </a:r>
                    </a:p>
                  </a:txBody>
                  <a:tcPr marL="83680" marR="83680" marT="41840" marB="41840" anchor="ctr"/>
                </a:tc>
                <a:extLst>
                  <a:ext uri="{0D108BD9-81ED-4DB2-BD59-A6C34878D82A}">
                    <a16:rowId xmlns:a16="http://schemas.microsoft.com/office/drawing/2014/main" val="2004407432"/>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W(X)</a:t>
                      </a:r>
                    </a:p>
                  </a:txBody>
                  <a:tcPr marL="83680" marR="83680" marT="41840" marB="41840" anchor="ctr"/>
                </a:tc>
                <a:extLst>
                  <a:ext uri="{0D108BD9-81ED-4DB2-BD59-A6C34878D82A}">
                    <a16:rowId xmlns:a16="http://schemas.microsoft.com/office/drawing/2014/main" val="3784330531"/>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R(Y)</a:t>
                      </a:r>
                    </a:p>
                  </a:txBody>
                  <a:tcPr marL="83680" marR="83680" marT="41840" marB="41840" anchor="ctr"/>
                </a:tc>
                <a:extLst>
                  <a:ext uri="{0D108BD9-81ED-4DB2-BD59-A6C34878D82A}">
                    <a16:rowId xmlns:a16="http://schemas.microsoft.com/office/drawing/2014/main" val="254911363"/>
                  </a:ext>
                </a:extLst>
              </a:tr>
              <a:tr h="334718">
                <a:tc>
                  <a:txBody>
                    <a:bodyPr/>
                    <a:lstStyle/>
                    <a:p>
                      <a:pPr algn="ctr"/>
                      <a:endParaRPr lang="en-US" sz="1600">
                        <a:effectLst/>
                      </a:endParaRPr>
                    </a:p>
                  </a:txBody>
                  <a:tcPr marL="83680" marR="83680" marT="41840" marB="41840" anchor="ctr"/>
                </a:tc>
                <a:tc>
                  <a:txBody>
                    <a:bodyPr/>
                    <a:lstStyle/>
                    <a:p>
                      <a:pPr algn="ctr"/>
                      <a:r>
                        <a:rPr lang="en-US" sz="1600">
                          <a:effectLst/>
                        </a:rPr>
                        <a:t>Y=Y*1.1</a:t>
                      </a:r>
                    </a:p>
                  </a:txBody>
                  <a:tcPr marL="83680" marR="83680" marT="41840" marB="41840" anchor="ctr"/>
                </a:tc>
                <a:extLst>
                  <a:ext uri="{0D108BD9-81ED-4DB2-BD59-A6C34878D82A}">
                    <a16:rowId xmlns:a16="http://schemas.microsoft.com/office/drawing/2014/main" val="590627373"/>
                  </a:ext>
                </a:extLst>
              </a:tr>
              <a:tr h="334718">
                <a:tc>
                  <a:txBody>
                    <a:bodyPr/>
                    <a:lstStyle/>
                    <a:p>
                      <a:pPr algn="ctr"/>
                      <a:endParaRPr lang="en-US" sz="1600">
                        <a:effectLst/>
                      </a:endParaRPr>
                    </a:p>
                  </a:txBody>
                  <a:tcPr marL="83680" marR="83680" marT="41840" marB="41840" anchor="ctr"/>
                </a:tc>
                <a:tc>
                  <a:txBody>
                    <a:bodyPr/>
                    <a:lstStyle/>
                    <a:p>
                      <a:pPr algn="ctr"/>
                      <a:r>
                        <a:rPr lang="en-US" sz="1600" dirty="0">
                          <a:effectLst/>
                        </a:rPr>
                        <a:t>W(Y)</a:t>
                      </a:r>
                    </a:p>
                  </a:txBody>
                  <a:tcPr marL="83680" marR="83680" marT="41840" marB="41840" anchor="ctr"/>
                </a:tc>
                <a:extLst>
                  <a:ext uri="{0D108BD9-81ED-4DB2-BD59-A6C34878D82A}">
                    <a16:rowId xmlns:a16="http://schemas.microsoft.com/office/drawing/2014/main" val="3044848091"/>
                  </a:ext>
                </a:extLst>
              </a:tr>
            </a:tbl>
          </a:graphicData>
        </a:graphic>
      </p:graphicFrame>
      <p:sp>
        <p:nvSpPr>
          <p:cNvPr id="8" name="TextBox 7">
            <a:extLst>
              <a:ext uri="{FF2B5EF4-FFF2-40B4-BE49-F238E27FC236}">
                <a16:creationId xmlns:a16="http://schemas.microsoft.com/office/drawing/2014/main" id="{E6422AD5-D354-E44F-C47E-6A61881AC59F}"/>
              </a:ext>
            </a:extLst>
          </p:cNvPr>
          <p:cNvSpPr txBox="1"/>
          <p:nvPr/>
        </p:nvSpPr>
        <p:spPr>
          <a:xfrm>
            <a:off x="831273" y="623455"/>
            <a:ext cx="3214254" cy="369332"/>
          </a:xfrm>
          <a:prstGeom prst="rect">
            <a:avLst/>
          </a:prstGeom>
          <a:noFill/>
        </p:spPr>
        <p:txBody>
          <a:bodyPr wrap="square" rtlCol="0">
            <a:spAutoFit/>
          </a:bodyPr>
          <a:lstStyle/>
          <a:p>
            <a:r>
              <a:rPr lang="en-US" dirty="0"/>
              <a:t>Schedule S1</a:t>
            </a:r>
          </a:p>
        </p:txBody>
      </p:sp>
      <p:sp>
        <p:nvSpPr>
          <p:cNvPr id="9" name="TextBox 8">
            <a:extLst>
              <a:ext uri="{FF2B5EF4-FFF2-40B4-BE49-F238E27FC236}">
                <a16:creationId xmlns:a16="http://schemas.microsoft.com/office/drawing/2014/main" id="{8A76436F-A5B2-5433-D650-540FBD659039}"/>
              </a:ext>
            </a:extLst>
          </p:cNvPr>
          <p:cNvSpPr txBox="1"/>
          <p:nvPr/>
        </p:nvSpPr>
        <p:spPr>
          <a:xfrm>
            <a:off x="6539338" y="808121"/>
            <a:ext cx="4530438" cy="369332"/>
          </a:xfrm>
          <a:prstGeom prst="rect">
            <a:avLst/>
          </a:prstGeom>
          <a:noFill/>
        </p:spPr>
        <p:txBody>
          <a:bodyPr wrap="square" rtlCol="0">
            <a:spAutoFit/>
          </a:bodyPr>
          <a:lstStyle/>
          <a:p>
            <a:r>
              <a:rPr lang="en-US" dirty="0"/>
              <a:t>Schedule S2 –Equivalent Serial schedule</a:t>
            </a:r>
          </a:p>
        </p:txBody>
      </p:sp>
    </p:spTree>
    <p:extLst>
      <p:ext uri="{BB962C8B-B14F-4D97-AF65-F5344CB8AC3E}">
        <p14:creationId xmlns:p14="http://schemas.microsoft.com/office/powerpoint/2010/main" val="259442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7C8AB-C1A9-611B-EED2-BFFC94CAF26E}"/>
              </a:ext>
            </a:extLst>
          </p:cNvPr>
          <p:cNvSpPr txBox="1"/>
          <p:nvPr/>
        </p:nvSpPr>
        <p:spPr>
          <a:xfrm>
            <a:off x="284018" y="197392"/>
            <a:ext cx="11623963" cy="6186309"/>
          </a:xfrm>
          <a:prstGeom prst="rect">
            <a:avLst/>
          </a:prstGeom>
          <a:noFill/>
        </p:spPr>
        <p:txBody>
          <a:bodyPr wrap="square">
            <a:spAutoFit/>
          </a:bodyPr>
          <a:lstStyle/>
          <a:p>
            <a:r>
              <a:rPr lang="en-US" b="1" dirty="0">
                <a:solidFill>
                  <a:schemeClr val="accent1"/>
                </a:solidFill>
              </a:rPr>
              <a:t>Two schedules are said to view equivalent if they satisfy the following three conditions:</a:t>
            </a:r>
          </a:p>
          <a:p>
            <a:endParaRPr lang="en-US" dirty="0"/>
          </a:p>
          <a:p>
            <a:r>
              <a:rPr lang="en-US" b="1" dirty="0">
                <a:solidFill>
                  <a:schemeClr val="accent1"/>
                </a:solidFill>
              </a:rPr>
              <a:t>Condition 1: Initial Read</a:t>
            </a:r>
          </a:p>
          <a:p>
            <a:r>
              <a:rPr lang="en-US" dirty="0"/>
              <a:t>Initially if transaction T1 of Schedule S1 reads data item X, then transaction T1 of Schedule S2 must read data item X initially as well.</a:t>
            </a:r>
          </a:p>
          <a:p>
            <a:endParaRPr lang="en-US" dirty="0"/>
          </a:p>
          <a:p>
            <a:r>
              <a:rPr lang="en-US" dirty="0"/>
              <a:t>In the example above, the Initial read is made by the T1 transaction for both the data items X and Y in Schedule S1 and in S2 as well initial read is made by transaction T1 for both. </a:t>
            </a:r>
          </a:p>
          <a:p>
            <a:endParaRPr lang="en-US" dirty="0"/>
          </a:p>
          <a:p>
            <a:r>
              <a:rPr lang="en-US" b="1" dirty="0"/>
              <a:t>Thus, the initial read condition is satisfied in S1 and S2 for data items X and Y.</a:t>
            </a:r>
          </a:p>
          <a:p>
            <a:endParaRPr lang="en-US" dirty="0"/>
          </a:p>
          <a:p>
            <a:r>
              <a:rPr lang="en-US" b="1" dirty="0">
                <a:solidFill>
                  <a:schemeClr val="accent1"/>
                </a:solidFill>
              </a:rPr>
              <a:t>Condition 2: Update Read</a:t>
            </a:r>
          </a:p>
          <a:p>
            <a:endParaRPr lang="en-US" b="1" dirty="0">
              <a:solidFill>
                <a:schemeClr val="accent1"/>
              </a:solidFill>
            </a:endParaRPr>
          </a:p>
          <a:p>
            <a:r>
              <a:rPr lang="en-US" dirty="0"/>
              <a:t>If transaction </a:t>
            </a:r>
            <a:r>
              <a:rPr lang="en-US" dirty="0" err="1"/>
              <a:t>Ti</a:t>
            </a:r>
            <a:r>
              <a:rPr lang="en-US" dirty="0"/>
              <a:t> is reading updated data item X by transaction Tj in S1, then in Schedule S2 </a:t>
            </a:r>
            <a:r>
              <a:rPr lang="en-US" dirty="0" err="1"/>
              <a:t>Ti</a:t>
            </a:r>
            <a:r>
              <a:rPr lang="en-US" dirty="0"/>
              <a:t> should read X which is updated by Tj.</a:t>
            </a:r>
          </a:p>
          <a:p>
            <a:endParaRPr lang="en-US" dirty="0"/>
          </a:p>
          <a:p>
            <a:r>
              <a:rPr lang="en-US" dirty="0"/>
              <a:t>Value of X and Y is updated by transaction T1 in schedule S1, which is read by transaction T2. </a:t>
            </a:r>
          </a:p>
          <a:p>
            <a:endParaRPr lang="en-US" dirty="0"/>
          </a:p>
          <a:p>
            <a:r>
              <a:rPr lang="en-US" dirty="0"/>
              <a:t>In Schedule S2 the X and Y data items are updated by T1 and are read by T2 as well. </a:t>
            </a:r>
          </a:p>
          <a:p>
            <a:endParaRPr lang="en-US" dirty="0"/>
          </a:p>
          <a:p>
            <a:endParaRPr lang="en-US" dirty="0"/>
          </a:p>
          <a:p>
            <a:r>
              <a:rPr lang="en-US" b="1" dirty="0"/>
              <a:t>Thus, in the above two schedules, the update read condition is also satisfied.</a:t>
            </a:r>
          </a:p>
        </p:txBody>
      </p:sp>
    </p:spTree>
    <p:extLst>
      <p:ext uri="{BB962C8B-B14F-4D97-AF65-F5344CB8AC3E}">
        <p14:creationId xmlns:p14="http://schemas.microsoft.com/office/powerpoint/2010/main" val="333776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F3987-0665-D92F-4F27-8202D6E67F6A}"/>
              </a:ext>
            </a:extLst>
          </p:cNvPr>
          <p:cNvSpPr txBox="1"/>
          <p:nvPr/>
        </p:nvSpPr>
        <p:spPr>
          <a:xfrm>
            <a:off x="374073" y="515587"/>
            <a:ext cx="11430000" cy="3693319"/>
          </a:xfrm>
          <a:prstGeom prst="rect">
            <a:avLst/>
          </a:prstGeom>
          <a:noFill/>
        </p:spPr>
        <p:txBody>
          <a:bodyPr wrap="square">
            <a:spAutoFit/>
          </a:bodyPr>
          <a:lstStyle/>
          <a:p>
            <a:r>
              <a:rPr lang="en-US" b="1" dirty="0">
                <a:solidFill>
                  <a:schemeClr val="accent1"/>
                </a:solidFill>
              </a:rPr>
              <a:t>Condition 3: Final Write</a:t>
            </a:r>
          </a:p>
          <a:p>
            <a:r>
              <a:rPr lang="en-US" dirty="0"/>
              <a:t>If transaction T1 updates data item Y at last in S1, then in S2 also, T1 should perform the final write operation on Y.</a:t>
            </a:r>
          </a:p>
          <a:p>
            <a:endParaRPr lang="en-US" dirty="0"/>
          </a:p>
          <a:p>
            <a:r>
              <a:rPr lang="en-US" dirty="0"/>
              <a:t>The final write for data items X and Y are made by Transaction T2 in Schedule S1. </a:t>
            </a:r>
          </a:p>
          <a:p>
            <a:endParaRPr lang="en-US" dirty="0"/>
          </a:p>
          <a:p>
            <a:r>
              <a:rPr lang="en-US" dirty="0"/>
              <a:t>Also, the final write is made by T2 in Schedule S2 in Schedule S1 as well as serial schedule S2. </a:t>
            </a:r>
          </a:p>
          <a:p>
            <a:endParaRPr lang="en-US" dirty="0"/>
          </a:p>
          <a:p>
            <a:r>
              <a:rPr lang="en-US" b="1" dirty="0">
                <a:solidFill>
                  <a:schemeClr val="accent1"/>
                </a:solidFill>
              </a:rPr>
              <a:t>Thus, the condition for the final write is also satisfied.</a:t>
            </a:r>
          </a:p>
          <a:p>
            <a:endParaRPr lang="en-US" dirty="0"/>
          </a:p>
          <a:p>
            <a:r>
              <a:rPr lang="en-US" b="1" dirty="0"/>
              <a:t>Result</a:t>
            </a:r>
          </a:p>
          <a:p>
            <a:endParaRPr lang="en-US" dirty="0"/>
          </a:p>
          <a:p>
            <a:r>
              <a:rPr lang="en-US" b="1" dirty="0">
                <a:solidFill>
                  <a:schemeClr val="accent1"/>
                </a:solidFill>
              </a:rPr>
              <a:t>As all the three conditions are satisfied for our schedule S1 and its Serial Schedule S2, they are view equivalent. Thus, we can say that the given schedule S1 is the view-serializable schedule and is consistent.</a:t>
            </a:r>
          </a:p>
        </p:txBody>
      </p:sp>
    </p:spTree>
    <p:extLst>
      <p:ext uri="{BB962C8B-B14F-4D97-AF65-F5344CB8AC3E}">
        <p14:creationId xmlns:p14="http://schemas.microsoft.com/office/powerpoint/2010/main" val="357241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11" end="11"/>
                                            </p:txEl>
                                          </p:spTgt>
                                        </p:tgtEl>
                                      </p:cBhvr>
                                    </p:animEffect>
                                    <p:animScale>
                                      <p:cBhvr>
                                        <p:cTn id="7" dur="25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250C4-1232-2FCF-99E8-12A7C03FA5F8}"/>
              </a:ext>
            </a:extLst>
          </p:cNvPr>
          <p:cNvSpPr txBox="1"/>
          <p:nvPr/>
        </p:nvSpPr>
        <p:spPr>
          <a:xfrm>
            <a:off x="277090" y="217538"/>
            <a:ext cx="6096000" cy="369332"/>
          </a:xfrm>
          <a:prstGeom prst="rect">
            <a:avLst/>
          </a:prstGeom>
          <a:noFill/>
        </p:spPr>
        <p:txBody>
          <a:bodyPr wrap="square">
            <a:spAutoFit/>
          </a:bodyPr>
          <a:lstStyle/>
          <a:p>
            <a:r>
              <a:rPr lang="en-US" b="1" dirty="0">
                <a:solidFill>
                  <a:schemeClr val="accent1"/>
                </a:solidFill>
              </a:rPr>
              <a:t>Method 2: Check the View-Serializability of a Schedule</a:t>
            </a:r>
          </a:p>
        </p:txBody>
      </p:sp>
      <p:sp>
        <p:nvSpPr>
          <p:cNvPr id="5" name="TextBox 4">
            <a:extLst>
              <a:ext uri="{FF2B5EF4-FFF2-40B4-BE49-F238E27FC236}">
                <a16:creationId xmlns:a16="http://schemas.microsoft.com/office/drawing/2014/main" id="{9E841655-AF95-C3F9-1416-86A21D43CA50}"/>
              </a:ext>
            </a:extLst>
          </p:cNvPr>
          <p:cNvSpPr txBox="1"/>
          <p:nvPr/>
        </p:nvSpPr>
        <p:spPr>
          <a:xfrm>
            <a:off x="277090" y="582823"/>
            <a:ext cx="10460182" cy="369332"/>
          </a:xfrm>
          <a:prstGeom prst="rect">
            <a:avLst/>
          </a:prstGeom>
          <a:noFill/>
        </p:spPr>
        <p:txBody>
          <a:bodyPr wrap="square">
            <a:spAutoFit/>
          </a:bodyPr>
          <a:lstStyle/>
          <a:p>
            <a:r>
              <a:rPr lang="en-US" dirty="0"/>
              <a:t>STEP 1: Check the conflict serializability of the schedule by creating the precedence graph.</a:t>
            </a:r>
          </a:p>
        </p:txBody>
      </p:sp>
      <p:graphicFrame>
        <p:nvGraphicFramePr>
          <p:cNvPr id="6" name="Table 5">
            <a:extLst>
              <a:ext uri="{FF2B5EF4-FFF2-40B4-BE49-F238E27FC236}">
                <a16:creationId xmlns:a16="http://schemas.microsoft.com/office/drawing/2014/main" id="{11FD3B9C-E831-2AD7-9FDE-3BF94A1C57E5}"/>
              </a:ext>
            </a:extLst>
          </p:cNvPr>
          <p:cNvGraphicFramePr>
            <a:graphicFrameLocks noGrp="1"/>
          </p:cNvGraphicFramePr>
          <p:nvPr>
            <p:extLst>
              <p:ext uri="{D42A27DB-BD31-4B8C-83A1-F6EECF244321}">
                <p14:modId xmlns:p14="http://schemas.microsoft.com/office/powerpoint/2010/main" val="4116701051"/>
              </p:ext>
            </p:extLst>
          </p:nvPr>
        </p:nvGraphicFramePr>
        <p:xfrm>
          <a:off x="457200" y="1145445"/>
          <a:ext cx="4447308" cy="2194560"/>
        </p:xfrm>
        <a:graphic>
          <a:graphicData uri="http://schemas.openxmlformats.org/drawingml/2006/table">
            <a:tbl>
              <a:tblPr>
                <a:tableStyleId>{3C2FFA5D-87B4-456A-9821-1D502468CF0F}</a:tableStyleId>
              </a:tblPr>
              <a:tblGrid>
                <a:gridCol w="1482436">
                  <a:extLst>
                    <a:ext uri="{9D8B030D-6E8A-4147-A177-3AD203B41FA5}">
                      <a16:colId xmlns:a16="http://schemas.microsoft.com/office/drawing/2014/main" val="3540632878"/>
                    </a:ext>
                  </a:extLst>
                </a:gridCol>
                <a:gridCol w="1482436">
                  <a:extLst>
                    <a:ext uri="{9D8B030D-6E8A-4147-A177-3AD203B41FA5}">
                      <a16:colId xmlns:a16="http://schemas.microsoft.com/office/drawing/2014/main" val="3625658916"/>
                    </a:ext>
                  </a:extLst>
                </a:gridCol>
                <a:gridCol w="1482436">
                  <a:extLst>
                    <a:ext uri="{9D8B030D-6E8A-4147-A177-3AD203B41FA5}">
                      <a16:colId xmlns:a16="http://schemas.microsoft.com/office/drawing/2014/main" val="2367795931"/>
                    </a:ext>
                  </a:extLst>
                </a:gridCol>
              </a:tblGrid>
              <a:tr h="0">
                <a:tc>
                  <a:txBody>
                    <a:bodyPr/>
                    <a:lstStyle/>
                    <a:p>
                      <a:pPr algn="ctr"/>
                      <a:r>
                        <a:rPr lang="en-US">
                          <a:effectLst/>
                        </a:rPr>
                        <a:t>T1</a:t>
                      </a:r>
                    </a:p>
                  </a:txBody>
                  <a:tcPr anchor="ctr"/>
                </a:tc>
                <a:tc>
                  <a:txBody>
                    <a:bodyPr/>
                    <a:lstStyle/>
                    <a:p>
                      <a:pPr algn="ctr"/>
                      <a:r>
                        <a:rPr lang="en-US">
                          <a:effectLst/>
                        </a:rPr>
                        <a:t>T2</a:t>
                      </a:r>
                    </a:p>
                  </a:txBody>
                  <a:tcPr anchor="ctr"/>
                </a:tc>
                <a:tc>
                  <a:txBody>
                    <a:bodyPr/>
                    <a:lstStyle/>
                    <a:p>
                      <a:pPr algn="ctr"/>
                      <a:r>
                        <a:rPr lang="en-US">
                          <a:effectLst/>
                        </a:rPr>
                        <a:t>T3</a:t>
                      </a:r>
                    </a:p>
                  </a:txBody>
                  <a:tcPr anchor="ctr"/>
                </a:tc>
                <a:extLst>
                  <a:ext uri="{0D108BD9-81ED-4DB2-BD59-A6C34878D82A}">
                    <a16:rowId xmlns:a16="http://schemas.microsoft.com/office/drawing/2014/main" val="4040777489"/>
                  </a:ext>
                </a:extLst>
              </a:tr>
              <a:tr h="0">
                <a:tc>
                  <a:txBody>
                    <a:bodyPr/>
                    <a:lstStyle/>
                    <a:p>
                      <a:pPr algn="ctr"/>
                      <a:r>
                        <a:rPr lang="en-US">
                          <a:effectLst/>
                        </a:rPr>
                        <a:t>R(X)</a:t>
                      </a:r>
                    </a:p>
                  </a:txBody>
                  <a:tcPr anchor="ctr"/>
                </a:tc>
                <a:tc>
                  <a:txBody>
                    <a:bodyPr/>
                    <a:lstStyle/>
                    <a:p>
                      <a:pPr algn="ctr"/>
                      <a:endParaRPr lang="en-US">
                        <a:effectLst/>
                      </a:endParaRPr>
                    </a:p>
                  </a:txBody>
                  <a:tcPr anchor="ctr"/>
                </a:tc>
                <a:tc>
                  <a:txBody>
                    <a:bodyPr/>
                    <a:lstStyle/>
                    <a:p>
                      <a:pPr algn="ctr"/>
                      <a:endParaRPr lang="en-US">
                        <a:effectLst/>
                      </a:endParaRPr>
                    </a:p>
                  </a:txBody>
                  <a:tcPr anchor="ctr"/>
                </a:tc>
                <a:extLst>
                  <a:ext uri="{0D108BD9-81ED-4DB2-BD59-A6C34878D82A}">
                    <a16:rowId xmlns:a16="http://schemas.microsoft.com/office/drawing/2014/main" val="1547038407"/>
                  </a:ext>
                </a:extLst>
              </a:tr>
              <a:tr h="0">
                <a:tc>
                  <a:txBody>
                    <a:bodyPr/>
                    <a:lstStyle/>
                    <a:p>
                      <a:pPr algn="ctr"/>
                      <a:endParaRPr lang="en-US">
                        <a:effectLst/>
                      </a:endParaRPr>
                    </a:p>
                  </a:txBody>
                  <a:tcPr anchor="ctr"/>
                </a:tc>
                <a:tc>
                  <a:txBody>
                    <a:bodyPr/>
                    <a:lstStyle/>
                    <a:p>
                      <a:pPr algn="ctr"/>
                      <a:r>
                        <a:rPr lang="en-US" dirty="0">
                          <a:effectLst/>
                        </a:rPr>
                        <a:t>W(X)</a:t>
                      </a:r>
                    </a:p>
                  </a:txBody>
                  <a:tcPr anchor="ctr"/>
                </a:tc>
                <a:tc>
                  <a:txBody>
                    <a:bodyPr/>
                    <a:lstStyle/>
                    <a:p>
                      <a:pPr algn="ctr"/>
                      <a:endParaRPr lang="en-US">
                        <a:effectLst/>
                      </a:endParaRPr>
                    </a:p>
                  </a:txBody>
                  <a:tcPr anchor="ctr"/>
                </a:tc>
                <a:extLst>
                  <a:ext uri="{0D108BD9-81ED-4DB2-BD59-A6C34878D82A}">
                    <a16:rowId xmlns:a16="http://schemas.microsoft.com/office/drawing/2014/main" val="1042011772"/>
                  </a:ext>
                </a:extLst>
              </a:tr>
              <a:tr h="0">
                <a:tc>
                  <a:txBody>
                    <a:bodyPr/>
                    <a:lstStyle/>
                    <a:p>
                      <a:pPr algn="ctr"/>
                      <a:endParaRPr lang="en-US">
                        <a:effectLst/>
                      </a:endParaRPr>
                    </a:p>
                  </a:txBody>
                  <a:tcPr anchor="ctr"/>
                </a:tc>
                <a:tc>
                  <a:txBody>
                    <a:bodyPr/>
                    <a:lstStyle/>
                    <a:p>
                      <a:pPr algn="ctr"/>
                      <a:endParaRPr lang="en-US">
                        <a:effectLst/>
                      </a:endParaRPr>
                    </a:p>
                  </a:txBody>
                  <a:tcPr anchor="ctr"/>
                </a:tc>
                <a:tc>
                  <a:txBody>
                    <a:bodyPr/>
                    <a:lstStyle/>
                    <a:p>
                      <a:pPr algn="ctr"/>
                      <a:r>
                        <a:rPr lang="en-US">
                          <a:effectLst/>
                        </a:rPr>
                        <a:t>R(X)</a:t>
                      </a:r>
                    </a:p>
                  </a:txBody>
                  <a:tcPr anchor="ctr"/>
                </a:tc>
                <a:extLst>
                  <a:ext uri="{0D108BD9-81ED-4DB2-BD59-A6C34878D82A}">
                    <a16:rowId xmlns:a16="http://schemas.microsoft.com/office/drawing/2014/main" val="4183225105"/>
                  </a:ext>
                </a:extLst>
              </a:tr>
              <a:tr h="0">
                <a:tc>
                  <a:txBody>
                    <a:bodyPr/>
                    <a:lstStyle/>
                    <a:p>
                      <a:pPr algn="ctr"/>
                      <a:r>
                        <a:rPr lang="en-US">
                          <a:effectLst/>
                        </a:rPr>
                        <a:t>W(X)</a:t>
                      </a:r>
                    </a:p>
                  </a:txBody>
                  <a:tcPr anchor="ctr"/>
                </a:tc>
                <a:tc>
                  <a:txBody>
                    <a:bodyPr/>
                    <a:lstStyle/>
                    <a:p>
                      <a:pPr algn="ctr"/>
                      <a:endParaRPr lang="en-US">
                        <a:effectLst/>
                      </a:endParaRPr>
                    </a:p>
                  </a:txBody>
                  <a:tcPr anchor="ctr"/>
                </a:tc>
                <a:tc>
                  <a:txBody>
                    <a:bodyPr/>
                    <a:lstStyle/>
                    <a:p>
                      <a:pPr algn="ctr"/>
                      <a:endParaRPr lang="en-US">
                        <a:effectLst/>
                      </a:endParaRPr>
                    </a:p>
                  </a:txBody>
                  <a:tcPr anchor="ctr"/>
                </a:tc>
                <a:extLst>
                  <a:ext uri="{0D108BD9-81ED-4DB2-BD59-A6C34878D82A}">
                    <a16:rowId xmlns:a16="http://schemas.microsoft.com/office/drawing/2014/main" val="855930925"/>
                  </a:ext>
                </a:extLst>
              </a:tr>
              <a:tr h="0">
                <a:tc>
                  <a:txBody>
                    <a:bodyPr/>
                    <a:lstStyle/>
                    <a:p>
                      <a:pPr algn="ctr"/>
                      <a:endParaRPr lang="en-US">
                        <a:effectLst/>
                      </a:endParaRPr>
                    </a:p>
                  </a:txBody>
                  <a:tcPr anchor="ctr"/>
                </a:tc>
                <a:tc>
                  <a:txBody>
                    <a:bodyPr/>
                    <a:lstStyle/>
                    <a:p>
                      <a:pPr algn="ctr"/>
                      <a:endParaRPr lang="en-US">
                        <a:effectLst/>
                      </a:endParaRPr>
                    </a:p>
                  </a:txBody>
                  <a:tcPr anchor="ctr"/>
                </a:tc>
                <a:tc>
                  <a:txBody>
                    <a:bodyPr/>
                    <a:lstStyle/>
                    <a:p>
                      <a:pPr algn="ctr"/>
                      <a:r>
                        <a:rPr lang="en-US" dirty="0">
                          <a:effectLst/>
                        </a:rPr>
                        <a:t>W(X)</a:t>
                      </a:r>
                    </a:p>
                  </a:txBody>
                  <a:tcPr anchor="ctr"/>
                </a:tc>
                <a:extLst>
                  <a:ext uri="{0D108BD9-81ED-4DB2-BD59-A6C34878D82A}">
                    <a16:rowId xmlns:a16="http://schemas.microsoft.com/office/drawing/2014/main" val="3501231592"/>
                  </a:ext>
                </a:extLst>
              </a:tr>
            </a:tbl>
          </a:graphicData>
        </a:graphic>
      </p:graphicFrame>
      <p:sp>
        <p:nvSpPr>
          <p:cNvPr id="10" name="TextBox 9">
            <a:extLst>
              <a:ext uri="{FF2B5EF4-FFF2-40B4-BE49-F238E27FC236}">
                <a16:creationId xmlns:a16="http://schemas.microsoft.com/office/drawing/2014/main" id="{208E41E6-08B9-E8BB-1812-BDEBB8B23F6C}"/>
              </a:ext>
            </a:extLst>
          </p:cNvPr>
          <p:cNvSpPr txBox="1"/>
          <p:nvPr/>
        </p:nvSpPr>
        <p:spPr>
          <a:xfrm>
            <a:off x="6580908" y="1056123"/>
            <a:ext cx="4156364" cy="2585323"/>
          </a:xfrm>
          <a:prstGeom prst="rect">
            <a:avLst/>
          </a:prstGeom>
          <a:noFill/>
        </p:spPr>
        <p:txBody>
          <a:bodyPr wrap="square">
            <a:spAutoFit/>
          </a:bodyPr>
          <a:lstStyle/>
          <a:p>
            <a:r>
              <a:rPr lang="en-US" dirty="0"/>
              <a:t>Writing all the conflicting operations:</a:t>
            </a:r>
          </a:p>
          <a:p>
            <a:endParaRPr lang="en-US" dirty="0"/>
          </a:p>
          <a:p>
            <a:pPr marL="285750" indent="-285750">
              <a:buFont typeface="Arial" panose="020B0604020202020204" pitchFamily="34" charset="0"/>
              <a:buChar char="•"/>
            </a:pPr>
            <a:r>
              <a:rPr lang="en-US" dirty="0"/>
              <a:t>R1(X), W2(X) (T1 → T2)</a:t>
            </a:r>
          </a:p>
          <a:p>
            <a:pPr marL="285750" indent="-285750">
              <a:buFont typeface="Arial" panose="020B0604020202020204" pitchFamily="34" charset="0"/>
              <a:buChar char="•"/>
            </a:pPr>
            <a:r>
              <a:rPr lang="en-US" dirty="0"/>
              <a:t>R1(X), W3(X) (T1 → T3)</a:t>
            </a:r>
          </a:p>
          <a:p>
            <a:pPr marL="285750" indent="-285750">
              <a:buFont typeface="Arial" panose="020B0604020202020204" pitchFamily="34" charset="0"/>
              <a:buChar char="•"/>
            </a:pPr>
            <a:r>
              <a:rPr lang="en-US" dirty="0"/>
              <a:t>W2(X), R3(X) (T2 → T3)</a:t>
            </a:r>
          </a:p>
          <a:p>
            <a:pPr marL="285750" indent="-285750">
              <a:buFont typeface="Arial" panose="020B0604020202020204" pitchFamily="34" charset="0"/>
              <a:buChar char="•"/>
            </a:pPr>
            <a:r>
              <a:rPr lang="en-US" dirty="0"/>
              <a:t>W2(X), W1(X) (T2 → T1)</a:t>
            </a:r>
          </a:p>
          <a:p>
            <a:pPr marL="285750" indent="-285750">
              <a:buFont typeface="Arial" panose="020B0604020202020204" pitchFamily="34" charset="0"/>
              <a:buChar char="•"/>
            </a:pPr>
            <a:r>
              <a:rPr lang="en-US" dirty="0"/>
              <a:t>W2(X), W3(X) (T2 → T3)</a:t>
            </a:r>
          </a:p>
          <a:p>
            <a:pPr marL="285750" indent="-285750">
              <a:buFont typeface="Arial" panose="020B0604020202020204" pitchFamily="34" charset="0"/>
              <a:buChar char="•"/>
            </a:pPr>
            <a:r>
              <a:rPr lang="en-US" dirty="0"/>
              <a:t>R3(X), W1(X) (T3 → T1)</a:t>
            </a:r>
          </a:p>
          <a:p>
            <a:pPr marL="285750" indent="-285750">
              <a:buFont typeface="Arial" panose="020B0604020202020204" pitchFamily="34" charset="0"/>
              <a:buChar char="•"/>
            </a:pPr>
            <a:r>
              <a:rPr lang="en-US" dirty="0"/>
              <a:t>W1(X), W3(X) (T1 → T3)</a:t>
            </a:r>
          </a:p>
        </p:txBody>
      </p:sp>
      <p:pic>
        <p:nvPicPr>
          <p:cNvPr id="12" name="Picture 11">
            <a:extLst>
              <a:ext uri="{FF2B5EF4-FFF2-40B4-BE49-F238E27FC236}">
                <a16:creationId xmlns:a16="http://schemas.microsoft.com/office/drawing/2014/main" id="{91293617-FDA5-52A4-6D11-8B1C75D7AC73}"/>
              </a:ext>
            </a:extLst>
          </p:cNvPr>
          <p:cNvPicPr>
            <a:picLocks noChangeAspect="1"/>
          </p:cNvPicPr>
          <p:nvPr/>
        </p:nvPicPr>
        <p:blipFill>
          <a:blip r:embed="rId2"/>
          <a:stretch>
            <a:fillRect/>
          </a:stretch>
        </p:blipFill>
        <p:spPr>
          <a:xfrm>
            <a:off x="3519054" y="3596930"/>
            <a:ext cx="4447308" cy="3043532"/>
          </a:xfrm>
          <a:prstGeom prst="rect">
            <a:avLst/>
          </a:prstGeom>
        </p:spPr>
      </p:pic>
    </p:spTree>
    <p:extLst>
      <p:ext uri="{BB962C8B-B14F-4D97-AF65-F5344CB8AC3E}">
        <p14:creationId xmlns:p14="http://schemas.microsoft.com/office/powerpoint/2010/main" val="1094828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ABB38-568B-A9FA-2E60-0382B533624C}"/>
              </a:ext>
            </a:extLst>
          </p:cNvPr>
          <p:cNvSpPr txBox="1"/>
          <p:nvPr/>
        </p:nvSpPr>
        <p:spPr>
          <a:xfrm>
            <a:off x="290945" y="418099"/>
            <a:ext cx="11582400" cy="1200329"/>
          </a:xfrm>
          <a:prstGeom prst="rect">
            <a:avLst/>
          </a:prstGeom>
          <a:noFill/>
        </p:spPr>
        <p:txBody>
          <a:bodyPr wrap="square">
            <a:spAutoFit/>
          </a:bodyPr>
          <a:lstStyle/>
          <a:p>
            <a:r>
              <a:rPr lang="en-US" b="1" dirty="0"/>
              <a:t>STEP 2: </a:t>
            </a:r>
            <a:r>
              <a:rPr lang="en-US" dirty="0"/>
              <a:t>Next, we will check for blind writes. </a:t>
            </a:r>
          </a:p>
          <a:p>
            <a:endParaRPr lang="en-US" dirty="0"/>
          </a:p>
          <a:p>
            <a:r>
              <a:rPr lang="en-US" dirty="0"/>
              <a:t>If the blind writes don't exist, then the schedule is non-view Serializable. We can simply conclude that the given schedule is inconsistent.</a:t>
            </a:r>
          </a:p>
        </p:txBody>
      </p:sp>
      <p:sp>
        <p:nvSpPr>
          <p:cNvPr id="6" name="TextBox 5">
            <a:extLst>
              <a:ext uri="{FF2B5EF4-FFF2-40B4-BE49-F238E27FC236}">
                <a16:creationId xmlns:a16="http://schemas.microsoft.com/office/drawing/2014/main" id="{3FD116F8-A3F1-400A-7699-1D55A9400563}"/>
              </a:ext>
            </a:extLst>
          </p:cNvPr>
          <p:cNvSpPr txBox="1"/>
          <p:nvPr/>
        </p:nvSpPr>
        <p:spPr>
          <a:xfrm>
            <a:off x="387927" y="1818007"/>
            <a:ext cx="11485418" cy="3416320"/>
          </a:xfrm>
          <a:prstGeom prst="rect">
            <a:avLst/>
          </a:prstGeom>
          <a:noFill/>
        </p:spPr>
        <p:txBody>
          <a:bodyPr wrap="square">
            <a:spAutoFit/>
          </a:bodyPr>
          <a:lstStyle/>
          <a:p>
            <a:r>
              <a:rPr lang="en-US" dirty="0"/>
              <a:t>In the above example, transaction T2 contains a blind write, thus we are not sure if the given schedule is view-serializable or not.</a:t>
            </a:r>
          </a:p>
          <a:p>
            <a:endParaRPr lang="en-US" dirty="0"/>
          </a:p>
          <a:p>
            <a:r>
              <a:rPr lang="en-US" dirty="0"/>
              <a:t>STEP 3: Lastly, we will draw a dependency graph for the schedule. </a:t>
            </a:r>
          </a:p>
          <a:p>
            <a:endParaRPr lang="en-US" dirty="0"/>
          </a:p>
          <a:p>
            <a:r>
              <a:rPr lang="en-US" b="1" dirty="0"/>
              <a:t>Note: The dependency graph is different from the precedence graph.</a:t>
            </a:r>
          </a:p>
          <a:p>
            <a:endParaRPr lang="en-US" dirty="0"/>
          </a:p>
          <a:p>
            <a:r>
              <a:rPr lang="en-US" b="1" dirty="0"/>
              <a:t>Steps for dependency graph:</a:t>
            </a:r>
          </a:p>
          <a:p>
            <a:endParaRPr lang="en-US" dirty="0"/>
          </a:p>
          <a:p>
            <a:pPr marL="285750" indent="-285750">
              <a:buFont typeface="Arial" panose="020B0604020202020204" pitchFamily="34" charset="0"/>
              <a:buChar char="•"/>
            </a:pPr>
            <a:r>
              <a:rPr lang="en-US" dirty="0"/>
              <a:t>Firstly, T1 reads X, and T2 first updates X. So, T1 must execute before the T2 operation. (T1 → T2)</a:t>
            </a:r>
          </a:p>
          <a:p>
            <a:pPr marL="285750" indent="-285750">
              <a:buFont typeface="Arial" panose="020B0604020202020204" pitchFamily="34" charset="0"/>
              <a:buChar char="•"/>
            </a:pPr>
            <a:r>
              <a:rPr lang="en-US" dirty="0"/>
              <a:t>T3 performs the final updation on X thus, T3 must execute after T1 and T2. (T1 → T3 and T2 → T3)</a:t>
            </a:r>
          </a:p>
          <a:p>
            <a:pPr marL="285750" indent="-285750">
              <a:buFont typeface="Arial" panose="020B0604020202020204" pitchFamily="34" charset="0"/>
              <a:buChar char="•"/>
            </a:pPr>
            <a:r>
              <a:rPr lang="en-US" dirty="0"/>
              <a:t>T2 updates X before T3, so we get the dependency as (T2 → T3)</a:t>
            </a:r>
          </a:p>
        </p:txBody>
      </p:sp>
    </p:spTree>
    <p:extLst>
      <p:ext uri="{BB962C8B-B14F-4D97-AF65-F5344CB8AC3E}">
        <p14:creationId xmlns:p14="http://schemas.microsoft.com/office/powerpoint/2010/main" val="376511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4AE55-3776-0912-3C08-F9CF9157C54F}"/>
              </a:ext>
            </a:extLst>
          </p:cNvPr>
          <p:cNvPicPr>
            <a:picLocks noChangeAspect="1"/>
          </p:cNvPicPr>
          <p:nvPr/>
        </p:nvPicPr>
        <p:blipFill>
          <a:blip r:embed="rId2"/>
          <a:stretch>
            <a:fillRect/>
          </a:stretch>
        </p:blipFill>
        <p:spPr>
          <a:xfrm>
            <a:off x="3477490" y="301993"/>
            <a:ext cx="4389036" cy="2746006"/>
          </a:xfrm>
          <a:prstGeom prst="rect">
            <a:avLst/>
          </a:prstGeom>
        </p:spPr>
      </p:pic>
      <p:sp>
        <p:nvSpPr>
          <p:cNvPr id="7" name="TextBox 6">
            <a:extLst>
              <a:ext uri="{FF2B5EF4-FFF2-40B4-BE49-F238E27FC236}">
                <a16:creationId xmlns:a16="http://schemas.microsoft.com/office/drawing/2014/main" id="{01B2FA1B-8CBD-2EFA-54C6-F0957AFD6652}"/>
              </a:ext>
            </a:extLst>
          </p:cNvPr>
          <p:cNvSpPr txBox="1"/>
          <p:nvPr/>
        </p:nvSpPr>
        <p:spPr>
          <a:xfrm>
            <a:off x="193961" y="3810002"/>
            <a:ext cx="11596255" cy="1477328"/>
          </a:xfrm>
          <a:prstGeom prst="rect">
            <a:avLst/>
          </a:prstGeom>
          <a:noFill/>
        </p:spPr>
        <p:txBody>
          <a:bodyPr wrap="square">
            <a:spAutoFit/>
          </a:bodyPr>
          <a:lstStyle/>
          <a:p>
            <a:pPr marL="285750" indent="-285750">
              <a:buFont typeface="Arial" panose="020B0604020202020204" pitchFamily="34" charset="0"/>
              <a:buChar char="•"/>
            </a:pPr>
            <a:r>
              <a:rPr lang="en-US" dirty="0"/>
              <a:t>As no cycles exist in the dependency graph for the example, we can say that the schedule is view-serializable.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1"/>
                </a:solidFill>
              </a:rPr>
              <a:t>If any cycle/ loop exists, then it is not view-serializable, and the schedule is inconsistent. </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dirty="0">
                <a:solidFill>
                  <a:schemeClr val="accent1"/>
                </a:solidFill>
              </a:rPr>
              <a:t>If cycle/loop doesn't exist, then it is view-serializable.</a:t>
            </a:r>
          </a:p>
        </p:txBody>
      </p:sp>
    </p:spTree>
    <p:extLst>
      <p:ext uri="{BB962C8B-B14F-4D97-AF65-F5344CB8AC3E}">
        <p14:creationId xmlns:p14="http://schemas.microsoft.com/office/powerpoint/2010/main" val="234830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806BD3-6CCC-DC4D-19C1-E06FCC95392D}"/>
              </a:ext>
            </a:extLst>
          </p:cNvPr>
          <p:cNvSpPr txBox="1"/>
          <p:nvPr/>
        </p:nvSpPr>
        <p:spPr>
          <a:xfrm>
            <a:off x="284018" y="117693"/>
            <a:ext cx="11623963" cy="6740307"/>
          </a:xfrm>
          <a:prstGeom prst="rect">
            <a:avLst/>
          </a:prstGeom>
          <a:noFill/>
        </p:spPr>
        <p:txBody>
          <a:bodyPr wrap="square">
            <a:spAutoFit/>
          </a:bodyPr>
          <a:lstStyle/>
          <a:p>
            <a:pPr>
              <a:lnSpc>
                <a:spcPct val="200000"/>
              </a:lnSpc>
            </a:pPr>
            <a:r>
              <a:rPr lang="en-US" b="1" dirty="0">
                <a:solidFill>
                  <a:srgbClr val="0070C0"/>
                </a:solidFill>
              </a:rPr>
              <a:t>What is a Transaction?</a:t>
            </a:r>
          </a:p>
          <a:p>
            <a:r>
              <a:rPr lang="en-US" b="1" dirty="0"/>
              <a:t>A logical unit of database processing that includes one or more access operations (read -retrieval, write - insert or update, delete).</a:t>
            </a:r>
          </a:p>
          <a:p>
            <a:endParaRPr lang="en-US" b="1" dirty="0"/>
          </a:p>
          <a:p>
            <a:r>
              <a:rPr lang="en-US" b="1" dirty="0"/>
              <a:t>A transaction (set of operations) may be stand-alone specified in a high-level language like SQL submitted interactively or may be embedded within a program.</a:t>
            </a:r>
          </a:p>
          <a:p>
            <a:endParaRPr lang="en-US" b="1" dirty="0"/>
          </a:p>
          <a:p>
            <a:r>
              <a:rPr lang="en-US" b="1" dirty="0">
                <a:solidFill>
                  <a:schemeClr val="accent1"/>
                </a:solidFill>
              </a:rPr>
              <a:t>Transaction boundaries</a:t>
            </a:r>
          </a:p>
          <a:p>
            <a:r>
              <a:rPr lang="en-US" dirty="0"/>
              <a:t>Begin and End transaction.</a:t>
            </a:r>
          </a:p>
          <a:p>
            <a:endParaRPr lang="en-US" dirty="0"/>
          </a:p>
          <a:p>
            <a:r>
              <a:rPr lang="en-US" dirty="0"/>
              <a:t>An application program may contain several transactions separated by the Begin and End transaction boundaries. </a:t>
            </a:r>
          </a:p>
          <a:p>
            <a:endParaRPr lang="en-US" dirty="0"/>
          </a:p>
          <a:p>
            <a:r>
              <a:rPr lang="en-US" b="1" dirty="0">
                <a:solidFill>
                  <a:schemeClr val="accent1"/>
                </a:solidFill>
              </a:rPr>
              <a:t>SIMPLE MODEL OF A DATABASE (for purposes of discussing transactions):</a:t>
            </a:r>
          </a:p>
          <a:p>
            <a:pPr marL="285750" indent="-285750">
              <a:buFont typeface="Arial" panose="020B0604020202020204" pitchFamily="34" charset="0"/>
              <a:buChar char="•"/>
            </a:pPr>
            <a:r>
              <a:rPr lang="en-US" b="1" dirty="0"/>
              <a:t>A database is a collection of named data items</a:t>
            </a:r>
          </a:p>
          <a:p>
            <a:pPr marL="285750" indent="-285750">
              <a:buFont typeface="Arial" panose="020B0604020202020204" pitchFamily="34" charset="0"/>
              <a:buChar char="•"/>
            </a:pPr>
            <a:r>
              <a:rPr lang="en-US" b="1" dirty="0"/>
              <a:t>The granularity of data -</a:t>
            </a:r>
            <a:r>
              <a:rPr lang="en-US" dirty="0"/>
              <a:t> a field, a record, or a whole disk block (Concepts are independent of granularity)/Size of data item allowed to be locked</a:t>
            </a:r>
          </a:p>
          <a:p>
            <a:endParaRPr lang="en-US" dirty="0"/>
          </a:p>
          <a:p>
            <a:r>
              <a:rPr lang="en-US" b="1" dirty="0">
                <a:solidFill>
                  <a:schemeClr val="accent1"/>
                </a:solidFill>
              </a:rPr>
              <a:t>Basic operations are read and write</a:t>
            </a:r>
          </a:p>
          <a:p>
            <a:pPr marL="285750" indent="-285750">
              <a:buFont typeface="Arial" panose="020B0604020202020204" pitchFamily="34" charset="0"/>
              <a:buChar char="•"/>
            </a:pPr>
            <a:r>
              <a:rPr lang="en-US" dirty="0" err="1"/>
              <a:t>read_item</a:t>
            </a:r>
            <a:r>
              <a:rPr lang="en-US" dirty="0"/>
              <a:t>(X): Reads a database item named X into a program variable. To simplify our notation, we assume that the program variable is also named X.</a:t>
            </a:r>
          </a:p>
          <a:p>
            <a:pPr marL="285750" indent="-285750">
              <a:buFont typeface="Arial" panose="020B0604020202020204" pitchFamily="34" charset="0"/>
              <a:buChar char="•"/>
            </a:pPr>
            <a:r>
              <a:rPr lang="en-US" dirty="0" err="1"/>
              <a:t>write_item</a:t>
            </a:r>
            <a:r>
              <a:rPr lang="en-US" dirty="0"/>
              <a:t>(X): Writes the value of program variable X into the database item named X.</a:t>
            </a:r>
          </a:p>
          <a:p>
            <a:endParaRPr lang="en-US" dirty="0"/>
          </a:p>
          <a:p>
            <a:endParaRPr lang="en-US" dirty="0"/>
          </a:p>
        </p:txBody>
      </p:sp>
    </p:spTree>
    <p:extLst>
      <p:ext uri="{BB962C8B-B14F-4D97-AF65-F5344CB8AC3E}">
        <p14:creationId xmlns:p14="http://schemas.microsoft.com/office/powerpoint/2010/main" val="2926976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FFFAE-5E26-C0F1-22D2-F48670AAAAC8}"/>
              </a:ext>
            </a:extLst>
          </p:cNvPr>
          <p:cNvSpPr txBox="1"/>
          <p:nvPr/>
        </p:nvSpPr>
        <p:spPr>
          <a:xfrm>
            <a:off x="484909" y="806256"/>
            <a:ext cx="11319164" cy="2308324"/>
          </a:xfrm>
          <a:prstGeom prst="rect">
            <a:avLst/>
          </a:prstGeom>
          <a:noFill/>
        </p:spPr>
        <p:txBody>
          <a:bodyPr wrap="square">
            <a:spAutoFit/>
          </a:bodyPr>
          <a:lstStyle/>
          <a:p>
            <a:r>
              <a:rPr lang="en-US" b="1" dirty="0">
                <a:solidFill>
                  <a:schemeClr val="accent1"/>
                </a:solidFill>
              </a:rPr>
              <a:t>Conclusion</a:t>
            </a:r>
          </a:p>
          <a:p>
            <a:endParaRPr lang="en-US" b="1" dirty="0">
              <a:solidFill>
                <a:schemeClr val="accent1"/>
              </a:solidFill>
            </a:endParaRPr>
          </a:p>
          <a:p>
            <a:pPr marL="285750" indent="-285750">
              <a:buFont typeface="Arial" panose="020B0604020202020204" pitchFamily="34" charset="0"/>
              <a:buChar char="•"/>
            </a:pPr>
            <a:r>
              <a:rPr lang="en-US" dirty="0"/>
              <a:t>View Serializability is a long process to check the consistency of the given schedule.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given schedule is conflict serializable, then it is view-serializable as well. The opposite is not true.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two methods to check if the given schedule is View Serializable, one is using the serial schedule, and another uses blind writes and dependency graphs.</a:t>
            </a:r>
          </a:p>
        </p:txBody>
      </p:sp>
    </p:spTree>
    <p:extLst>
      <p:ext uri="{BB962C8B-B14F-4D97-AF65-F5344CB8AC3E}">
        <p14:creationId xmlns:p14="http://schemas.microsoft.com/office/powerpoint/2010/main" val="96511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754816-0456-E033-80C7-CB05CA55C4A0}"/>
              </a:ext>
            </a:extLst>
          </p:cNvPr>
          <p:cNvSpPr txBox="1"/>
          <p:nvPr/>
        </p:nvSpPr>
        <p:spPr>
          <a:xfrm>
            <a:off x="277091" y="238175"/>
            <a:ext cx="11125200" cy="646331"/>
          </a:xfrm>
          <a:prstGeom prst="rect">
            <a:avLst/>
          </a:prstGeom>
          <a:noFill/>
        </p:spPr>
        <p:txBody>
          <a:bodyPr wrap="square">
            <a:spAutoFit/>
          </a:bodyPr>
          <a:lstStyle/>
          <a:p>
            <a:r>
              <a:rPr lang="en-US" b="1" dirty="0">
                <a:solidFill>
                  <a:schemeClr val="tx2"/>
                </a:solidFill>
              </a:rPr>
              <a:t>PRACTICE PROBLEMS BASED ON VIEW SERIALIZABILITY</a:t>
            </a:r>
          </a:p>
          <a:p>
            <a:r>
              <a:rPr lang="en-US" dirty="0"/>
              <a:t>Check whether the given schedule S is view serializable or not-</a:t>
            </a:r>
          </a:p>
        </p:txBody>
      </p:sp>
      <p:sp>
        <p:nvSpPr>
          <p:cNvPr id="4" name="AutoShape 2">
            <a:extLst>
              <a:ext uri="{FF2B5EF4-FFF2-40B4-BE49-F238E27FC236}">
                <a16:creationId xmlns:a16="http://schemas.microsoft.com/office/drawing/2014/main" id="{1E28D0CC-3A2F-0580-775D-DD0521D00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9257886-6D77-3DE5-296D-7526CB9DBB60}"/>
              </a:ext>
            </a:extLst>
          </p:cNvPr>
          <p:cNvPicPr>
            <a:picLocks noChangeAspect="1"/>
          </p:cNvPicPr>
          <p:nvPr/>
        </p:nvPicPr>
        <p:blipFill>
          <a:blip r:embed="rId2"/>
          <a:stretch>
            <a:fillRect/>
          </a:stretch>
        </p:blipFill>
        <p:spPr>
          <a:xfrm>
            <a:off x="277091" y="1710125"/>
            <a:ext cx="4488873" cy="3742548"/>
          </a:xfrm>
          <a:prstGeom prst="rect">
            <a:avLst/>
          </a:prstGeom>
        </p:spPr>
      </p:pic>
      <p:sp>
        <p:nvSpPr>
          <p:cNvPr id="7" name="TextBox 6">
            <a:extLst>
              <a:ext uri="{FF2B5EF4-FFF2-40B4-BE49-F238E27FC236}">
                <a16:creationId xmlns:a16="http://schemas.microsoft.com/office/drawing/2014/main" id="{E6243724-9088-A633-B80D-CB818CD267FE}"/>
              </a:ext>
            </a:extLst>
          </p:cNvPr>
          <p:cNvSpPr txBox="1"/>
          <p:nvPr/>
        </p:nvSpPr>
        <p:spPr>
          <a:xfrm>
            <a:off x="526472" y="1148108"/>
            <a:ext cx="1620983" cy="369332"/>
          </a:xfrm>
          <a:prstGeom prst="rect">
            <a:avLst/>
          </a:prstGeom>
          <a:noFill/>
        </p:spPr>
        <p:txBody>
          <a:bodyPr wrap="square">
            <a:spAutoFit/>
          </a:bodyPr>
          <a:lstStyle/>
          <a:p>
            <a:r>
              <a:rPr lang="en-US" dirty="0"/>
              <a:t> </a:t>
            </a:r>
            <a:r>
              <a:rPr lang="en-US" b="1" dirty="0"/>
              <a:t>Problem-01:</a:t>
            </a:r>
          </a:p>
        </p:txBody>
      </p:sp>
      <p:sp>
        <p:nvSpPr>
          <p:cNvPr id="9" name="TextBox 8">
            <a:extLst>
              <a:ext uri="{FF2B5EF4-FFF2-40B4-BE49-F238E27FC236}">
                <a16:creationId xmlns:a16="http://schemas.microsoft.com/office/drawing/2014/main" id="{F495C1C2-BE60-85E8-5A5E-5BE82CFE9237}"/>
              </a:ext>
            </a:extLst>
          </p:cNvPr>
          <p:cNvSpPr txBox="1"/>
          <p:nvPr/>
        </p:nvSpPr>
        <p:spPr>
          <a:xfrm>
            <a:off x="8631383" y="977847"/>
            <a:ext cx="3034145" cy="369332"/>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Problem-03:</a:t>
            </a:r>
            <a:endParaRPr lang="en-US" b="1" i="0" dirty="0">
              <a:solidFill>
                <a:srgbClr val="303030"/>
              </a:solidFill>
              <a:effectLst/>
              <a:latin typeface="Roboto Condensed" panose="02000000000000000000" pitchFamily="2" charset="0"/>
            </a:endParaRPr>
          </a:p>
        </p:txBody>
      </p:sp>
      <p:pic>
        <p:nvPicPr>
          <p:cNvPr id="11" name="Picture 10">
            <a:extLst>
              <a:ext uri="{FF2B5EF4-FFF2-40B4-BE49-F238E27FC236}">
                <a16:creationId xmlns:a16="http://schemas.microsoft.com/office/drawing/2014/main" id="{6FC9737B-79CD-83AD-670D-6BB81B4945FB}"/>
              </a:ext>
            </a:extLst>
          </p:cNvPr>
          <p:cNvPicPr>
            <a:picLocks noChangeAspect="1"/>
          </p:cNvPicPr>
          <p:nvPr/>
        </p:nvPicPr>
        <p:blipFill>
          <a:blip r:embed="rId3"/>
          <a:stretch>
            <a:fillRect/>
          </a:stretch>
        </p:blipFill>
        <p:spPr>
          <a:xfrm>
            <a:off x="8243454" y="2514300"/>
            <a:ext cx="3636215" cy="1829400"/>
          </a:xfrm>
          <a:prstGeom prst="rect">
            <a:avLst/>
          </a:prstGeom>
        </p:spPr>
      </p:pic>
      <p:pic>
        <p:nvPicPr>
          <p:cNvPr id="13" name="Picture 12">
            <a:extLst>
              <a:ext uri="{FF2B5EF4-FFF2-40B4-BE49-F238E27FC236}">
                <a16:creationId xmlns:a16="http://schemas.microsoft.com/office/drawing/2014/main" id="{1E1429BD-BC09-5AAD-8FB5-23C87EE9D4FA}"/>
              </a:ext>
            </a:extLst>
          </p:cNvPr>
          <p:cNvPicPr>
            <a:picLocks noChangeAspect="1"/>
          </p:cNvPicPr>
          <p:nvPr/>
        </p:nvPicPr>
        <p:blipFill>
          <a:blip r:embed="rId4"/>
          <a:stretch>
            <a:fillRect/>
          </a:stretch>
        </p:blipFill>
        <p:spPr>
          <a:xfrm>
            <a:off x="5256331" y="1710125"/>
            <a:ext cx="2779305" cy="4844423"/>
          </a:xfrm>
          <a:prstGeom prst="rect">
            <a:avLst/>
          </a:prstGeom>
        </p:spPr>
      </p:pic>
      <p:sp>
        <p:nvSpPr>
          <p:cNvPr id="15" name="TextBox 14">
            <a:extLst>
              <a:ext uri="{FF2B5EF4-FFF2-40B4-BE49-F238E27FC236}">
                <a16:creationId xmlns:a16="http://schemas.microsoft.com/office/drawing/2014/main" id="{7BBEC8C9-B29A-5DA9-7D47-C575B23F6C4C}"/>
              </a:ext>
            </a:extLst>
          </p:cNvPr>
          <p:cNvSpPr txBox="1"/>
          <p:nvPr/>
        </p:nvSpPr>
        <p:spPr>
          <a:xfrm>
            <a:off x="5167745" y="977847"/>
            <a:ext cx="2161309" cy="369332"/>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Problem-02:</a:t>
            </a:r>
            <a:endParaRPr lang="en-US" b="1" i="0" dirty="0">
              <a:solidFill>
                <a:srgbClr val="303030"/>
              </a:solidFill>
              <a:effectLst/>
              <a:latin typeface="Roboto Condensed" panose="02000000000000000000" pitchFamily="2" charset="0"/>
            </a:endParaRPr>
          </a:p>
        </p:txBody>
      </p:sp>
    </p:spTree>
    <p:extLst>
      <p:ext uri="{BB962C8B-B14F-4D97-AF65-F5344CB8AC3E}">
        <p14:creationId xmlns:p14="http://schemas.microsoft.com/office/powerpoint/2010/main" val="3976660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27A9BF-57C7-B942-515C-E4D4CF9C3B69}"/>
              </a:ext>
            </a:extLst>
          </p:cNvPr>
          <p:cNvSpPr txBox="1"/>
          <p:nvPr/>
        </p:nvSpPr>
        <p:spPr>
          <a:xfrm>
            <a:off x="249381" y="265928"/>
            <a:ext cx="11513127" cy="3139321"/>
          </a:xfrm>
          <a:prstGeom prst="rect">
            <a:avLst/>
          </a:prstGeom>
          <a:noFill/>
        </p:spPr>
        <p:txBody>
          <a:bodyPr wrap="square">
            <a:spAutoFit/>
          </a:bodyPr>
          <a:lstStyle/>
          <a:p>
            <a:r>
              <a:rPr lang="en-US" b="1" dirty="0">
                <a:solidFill>
                  <a:schemeClr val="accent1"/>
                </a:solidFill>
              </a:rPr>
              <a:t>Non-Serializability in DBMS</a:t>
            </a:r>
          </a:p>
          <a:p>
            <a:endParaRPr lang="en-US" dirty="0"/>
          </a:p>
          <a:p>
            <a:pPr marL="285750" indent="-285750">
              <a:buFont typeface="Arial" panose="020B0604020202020204" pitchFamily="34" charset="0"/>
              <a:buChar char="•"/>
            </a:pPr>
            <a:r>
              <a:rPr lang="en-US" b="1" dirty="0"/>
              <a:t>A non-serial schedule that is not serializable is called a non-serializable schedule.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Non-serializable schedules may/may not be consistent or recoverable.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 Non-serializable Schedule is divided into types:</a:t>
            </a:r>
          </a:p>
          <a:p>
            <a:endParaRPr lang="en-US" dirty="0"/>
          </a:p>
          <a:p>
            <a:pPr marL="2571750" lvl="5" indent="-285750">
              <a:buFont typeface="Wingdings" panose="05000000000000000000" pitchFamily="2" charset="2"/>
              <a:buChar char="Ø"/>
            </a:pPr>
            <a:r>
              <a:rPr lang="en-US" b="1" dirty="0">
                <a:solidFill>
                  <a:schemeClr val="accent1"/>
                </a:solidFill>
              </a:rPr>
              <a:t>Recoverable Schedule</a:t>
            </a:r>
          </a:p>
          <a:p>
            <a:pPr marL="2571750" lvl="5" indent="-285750">
              <a:buFont typeface="Wingdings" panose="05000000000000000000" pitchFamily="2" charset="2"/>
              <a:buChar char="Ø"/>
            </a:pPr>
            <a:r>
              <a:rPr lang="en-US" b="1" dirty="0">
                <a:solidFill>
                  <a:schemeClr val="accent1"/>
                </a:solidFill>
              </a:rPr>
              <a:t>Non-recoverable Schedule</a:t>
            </a:r>
          </a:p>
          <a:p>
            <a:pPr marL="285750" indent="-285750">
              <a:buFont typeface="Wingdings" panose="05000000000000000000" pitchFamily="2" charset="2"/>
              <a:buChar char="Ø"/>
            </a:pPr>
            <a:endParaRPr lang="en-US" b="1" dirty="0">
              <a:solidFill>
                <a:schemeClr val="accent1"/>
              </a:solidFill>
            </a:endParaRPr>
          </a:p>
        </p:txBody>
      </p:sp>
      <p:sp>
        <p:nvSpPr>
          <p:cNvPr id="9" name="TextBox 8">
            <a:extLst>
              <a:ext uri="{FF2B5EF4-FFF2-40B4-BE49-F238E27FC236}">
                <a16:creationId xmlns:a16="http://schemas.microsoft.com/office/drawing/2014/main" id="{83C584F7-9F32-BCBF-41F4-90A0B74CBEDE}"/>
              </a:ext>
            </a:extLst>
          </p:cNvPr>
          <p:cNvSpPr txBox="1"/>
          <p:nvPr/>
        </p:nvSpPr>
        <p:spPr>
          <a:xfrm>
            <a:off x="249381" y="3429000"/>
            <a:ext cx="6096000" cy="369332"/>
          </a:xfrm>
          <a:prstGeom prst="rect">
            <a:avLst/>
          </a:prstGeom>
          <a:noFill/>
        </p:spPr>
        <p:txBody>
          <a:bodyPr wrap="square">
            <a:spAutoFit/>
          </a:bodyPr>
          <a:lstStyle/>
          <a:p>
            <a:r>
              <a:rPr lang="en-US" b="1" dirty="0">
                <a:solidFill>
                  <a:schemeClr val="accent1"/>
                </a:solidFill>
              </a:rPr>
              <a:t>Recoverability in DBMS</a:t>
            </a:r>
          </a:p>
        </p:txBody>
      </p:sp>
      <p:sp>
        <p:nvSpPr>
          <p:cNvPr id="11" name="TextBox 10">
            <a:extLst>
              <a:ext uri="{FF2B5EF4-FFF2-40B4-BE49-F238E27FC236}">
                <a16:creationId xmlns:a16="http://schemas.microsoft.com/office/drawing/2014/main" id="{BF062E08-E878-2317-1DF2-6B4F4CEA847C}"/>
              </a:ext>
            </a:extLst>
          </p:cNvPr>
          <p:cNvSpPr txBox="1"/>
          <p:nvPr/>
        </p:nvSpPr>
        <p:spPr>
          <a:xfrm>
            <a:off x="249381" y="4145156"/>
            <a:ext cx="11817928" cy="1754326"/>
          </a:xfrm>
          <a:prstGeom prst="rect">
            <a:avLst/>
          </a:prstGeom>
          <a:noFill/>
        </p:spPr>
        <p:txBody>
          <a:bodyPr wrap="square">
            <a:spAutoFit/>
          </a:bodyPr>
          <a:lstStyle/>
          <a:p>
            <a:pPr algn="just"/>
            <a:r>
              <a:rPr lang="en-US" dirty="0"/>
              <a:t>In Database Management Systems there are multiple transactions that are happening parallelly.</a:t>
            </a:r>
          </a:p>
          <a:p>
            <a:pPr algn="just"/>
            <a:endParaRPr lang="en-US" dirty="0"/>
          </a:p>
          <a:p>
            <a:pPr algn="just"/>
            <a:r>
              <a:rPr lang="en-US" dirty="0"/>
              <a:t> Some of these transactions are dependent on each other while some are independent.</a:t>
            </a:r>
          </a:p>
          <a:p>
            <a:pPr algn="just"/>
            <a:endParaRPr lang="en-US" dirty="0"/>
          </a:p>
          <a:p>
            <a:pPr algn="just"/>
            <a:r>
              <a:rPr lang="en-US" dirty="0"/>
              <a:t> If one transaction fails in the dependent transactions, can we minimize its impact on other transactions as well? Recoverability in DBMS is an area that deals with such kind of issues.</a:t>
            </a:r>
          </a:p>
        </p:txBody>
      </p:sp>
    </p:spTree>
    <p:extLst>
      <p:ext uri="{BB962C8B-B14F-4D97-AF65-F5344CB8AC3E}">
        <p14:creationId xmlns:p14="http://schemas.microsoft.com/office/powerpoint/2010/main" val="324965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51CCD9-6D0E-715B-CF84-10104E4333C4}"/>
              </a:ext>
            </a:extLst>
          </p:cNvPr>
          <p:cNvSpPr txBox="1"/>
          <p:nvPr/>
        </p:nvSpPr>
        <p:spPr>
          <a:xfrm>
            <a:off x="290945" y="293316"/>
            <a:ext cx="6096000" cy="369332"/>
          </a:xfrm>
          <a:prstGeom prst="rect">
            <a:avLst/>
          </a:prstGeom>
          <a:noFill/>
        </p:spPr>
        <p:txBody>
          <a:bodyPr wrap="square">
            <a:spAutoFit/>
          </a:bodyPr>
          <a:lstStyle/>
          <a:p>
            <a:r>
              <a:rPr lang="en-US" b="1" dirty="0">
                <a:solidFill>
                  <a:schemeClr val="accent1"/>
                </a:solidFill>
              </a:rPr>
              <a:t>Recoverable Schedule</a:t>
            </a:r>
          </a:p>
        </p:txBody>
      </p:sp>
      <p:pic>
        <p:nvPicPr>
          <p:cNvPr id="5" name="Picture 4">
            <a:extLst>
              <a:ext uri="{FF2B5EF4-FFF2-40B4-BE49-F238E27FC236}">
                <a16:creationId xmlns:a16="http://schemas.microsoft.com/office/drawing/2014/main" id="{BDEC9CDB-510A-2DA3-4A8B-3668C9FA13AB}"/>
              </a:ext>
            </a:extLst>
          </p:cNvPr>
          <p:cNvPicPr>
            <a:picLocks noChangeAspect="1"/>
          </p:cNvPicPr>
          <p:nvPr/>
        </p:nvPicPr>
        <p:blipFill>
          <a:blip r:embed="rId2"/>
          <a:stretch>
            <a:fillRect/>
          </a:stretch>
        </p:blipFill>
        <p:spPr>
          <a:xfrm>
            <a:off x="438401" y="856612"/>
            <a:ext cx="4493816" cy="1997425"/>
          </a:xfrm>
          <a:prstGeom prst="rect">
            <a:avLst/>
          </a:prstGeom>
        </p:spPr>
      </p:pic>
      <p:sp>
        <p:nvSpPr>
          <p:cNvPr id="11" name="TextBox 10">
            <a:extLst>
              <a:ext uri="{FF2B5EF4-FFF2-40B4-BE49-F238E27FC236}">
                <a16:creationId xmlns:a16="http://schemas.microsoft.com/office/drawing/2014/main" id="{184C969A-0957-0FBD-9215-2E8C0F50632F}"/>
              </a:ext>
            </a:extLst>
          </p:cNvPr>
          <p:cNvSpPr txBox="1"/>
          <p:nvPr/>
        </p:nvSpPr>
        <p:spPr>
          <a:xfrm>
            <a:off x="438401" y="2854037"/>
            <a:ext cx="6096000" cy="2585323"/>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Suppose </a:t>
            </a:r>
            <a:r>
              <a:rPr lang="en-US" b="0" i="0" dirty="0" err="1">
                <a:effectLst/>
                <a:latin typeface="Times New Roman" panose="02020603050405020304" pitchFamily="18" charset="0"/>
                <a:cs typeface="Times New Roman" panose="02020603050405020304" pitchFamily="18" charset="0"/>
              </a:rPr>
              <a:t>Aarnav</a:t>
            </a:r>
            <a:r>
              <a:rPr lang="en-US" b="0" i="0" dirty="0">
                <a:effectLst/>
                <a:latin typeface="Times New Roman" panose="02020603050405020304" pitchFamily="18" charset="0"/>
                <a:cs typeface="Times New Roman" panose="02020603050405020304" pitchFamily="18" charset="0"/>
              </a:rPr>
              <a:t> has 10 lakhs in his account and his friend </a:t>
            </a:r>
            <a:r>
              <a:rPr lang="en-US" b="0" i="0" dirty="0" err="1">
                <a:effectLst/>
                <a:latin typeface="Times New Roman" panose="02020603050405020304" pitchFamily="18" charset="0"/>
                <a:cs typeface="Times New Roman" panose="02020603050405020304" pitchFamily="18" charset="0"/>
              </a:rPr>
              <a:t>Jaanvi</a:t>
            </a:r>
            <a:r>
              <a:rPr lang="en-US" b="0" i="0" dirty="0">
                <a:effectLst/>
                <a:latin typeface="Times New Roman" panose="02020603050405020304" pitchFamily="18" charset="0"/>
                <a:cs typeface="Times New Roman" panose="02020603050405020304" pitchFamily="18" charset="0"/>
              </a:rPr>
              <a:t> who has 1 lakh in her account, needs 2 lakhs more to buy a new gaming laptop. </a:t>
            </a:r>
          </a:p>
          <a:p>
            <a:pPr algn="just"/>
            <a:endParaRPr lang="en-US" dirty="0">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The laptop is a limited edition, and once she places the order, she cannot cancel it. The money can be paid only within 30 minutes of placing the order. She texted </a:t>
            </a:r>
            <a:r>
              <a:rPr lang="en-US" b="0" i="0" dirty="0" err="1">
                <a:effectLst/>
                <a:latin typeface="Times New Roman" panose="02020603050405020304" pitchFamily="18" charset="0"/>
                <a:cs typeface="Times New Roman" panose="02020603050405020304" pitchFamily="18" charset="0"/>
              </a:rPr>
              <a:t>Aarnav</a:t>
            </a:r>
            <a:r>
              <a:rPr lang="en-US" b="0" i="0" dirty="0">
                <a:effectLst/>
                <a:latin typeface="Times New Roman" panose="02020603050405020304" pitchFamily="18" charset="0"/>
                <a:cs typeface="Times New Roman" panose="02020603050405020304" pitchFamily="18" charset="0"/>
              </a:rPr>
              <a:t> to transfer her 2 lakhs and placed an order for the 3-lakh gaming laptop.</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847F801-C695-B1CE-0591-612CAE346BCD}"/>
              </a:ext>
            </a:extLst>
          </p:cNvPr>
          <p:cNvPicPr>
            <a:picLocks noChangeAspect="1"/>
          </p:cNvPicPr>
          <p:nvPr/>
        </p:nvPicPr>
        <p:blipFill>
          <a:blip r:embed="rId3"/>
          <a:stretch>
            <a:fillRect/>
          </a:stretch>
        </p:blipFill>
        <p:spPr>
          <a:xfrm>
            <a:off x="6534401" y="935182"/>
            <a:ext cx="5219198" cy="4440382"/>
          </a:xfrm>
          <a:prstGeom prst="rect">
            <a:avLst/>
          </a:prstGeom>
        </p:spPr>
      </p:pic>
      <p:sp>
        <p:nvSpPr>
          <p:cNvPr id="15" name="TextBox 14">
            <a:extLst>
              <a:ext uri="{FF2B5EF4-FFF2-40B4-BE49-F238E27FC236}">
                <a16:creationId xmlns:a16="http://schemas.microsoft.com/office/drawing/2014/main" id="{DA6DDA1E-098F-D767-E781-77C749ADC514}"/>
              </a:ext>
            </a:extLst>
          </p:cNvPr>
          <p:cNvSpPr txBox="1"/>
          <p:nvPr/>
        </p:nvSpPr>
        <p:spPr>
          <a:xfrm>
            <a:off x="6534401" y="293316"/>
            <a:ext cx="3995054" cy="369332"/>
          </a:xfrm>
          <a:prstGeom prst="rect">
            <a:avLst/>
          </a:prstGeom>
          <a:noFill/>
        </p:spPr>
        <p:txBody>
          <a:bodyPr wrap="square">
            <a:spAutoFit/>
          </a:bodyPr>
          <a:lstStyle/>
          <a:p>
            <a:r>
              <a:rPr lang="en-US" b="1" i="0" dirty="0">
                <a:solidFill>
                  <a:schemeClr val="accent1"/>
                </a:solidFill>
                <a:effectLst/>
                <a:latin typeface="Source Sans Pro" panose="020B0503030403020204" pitchFamily="34" charset="0"/>
              </a:rPr>
              <a:t>Transaction in their bank account</a:t>
            </a:r>
            <a:endParaRPr lang="en-US" dirty="0">
              <a:solidFill>
                <a:schemeClr val="accent1"/>
              </a:solidFill>
            </a:endParaRPr>
          </a:p>
        </p:txBody>
      </p:sp>
    </p:spTree>
    <p:extLst>
      <p:ext uri="{BB962C8B-B14F-4D97-AF65-F5344CB8AC3E}">
        <p14:creationId xmlns:p14="http://schemas.microsoft.com/office/powerpoint/2010/main" val="1231409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11A53-5994-972A-8518-8C8A292D098A}"/>
              </a:ext>
            </a:extLst>
          </p:cNvPr>
          <p:cNvPicPr>
            <a:picLocks noChangeAspect="1"/>
          </p:cNvPicPr>
          <p:nvPr/>
        </p:nvPicPr>
        <p:blipFill>
          <a:blip r:embed="rId2"/>
          <a:stretch>
            <a:fillRect/>
          </a:stretch>
        </p:blipFill>
        <p:spPr>
          <a:xfrm>
            <a:off x="3699164" y="109033"/>
            <a:ext cx="5455760" cy="4147407"/>
          </a:xfrm>
          <a:prstGeom prst="rect">
            <a:avLst/>
          </a:prstGeom>
        </p:spPr>
      </p:pic>
      <p:sp>
        <p:nvSpPr>
          <p:cNvPr id="6" name="TextBox 5">
            <a:extLst>
              <a:ext uri="{FF2B5EF4-FFF2-40B4-BE49-F238E27FC236}">
                <a16:creationId xmlns:a16="http://schemas.microsoft.com/office/drawing/2014/main" id="{BD133811-1634-A605-8F29-9D07741EC73A}"/>
              </a:ext>
            </a:extLst>
          </p:cNvPr>
          <p:cNvSpPr txBox="1"/>
          <p:nvPr/>
        </p:nvSpPr>
        <p:spPr>
          <a:xfrm>
            <a:off x="166255" y="4256440"/>
            <a:ext cx="12025745" cy="646331"/>
          </a:xfrm>
          <a:prstGeom prst="rect">
            <a:avLst/>
          </a:prstGeom>
          <a:noFill/>
        </p:spPr>
        <p:txBody>
          <a:bodyPr wrap="square">
            <a:spAutoFit/>
          </a:bodyPr>
          <a:lstStyle/>
          <a:p>
            <a:r>
              <a:rPr lang="en-US" dirty="0"/>
              <a:t>If </a:t>
            </a:r>
            <a:r>
              <a:rPr lang="en-US" dirty="0" err="1"/>
              <a:t>Aarnav</a:t>
            </a:r>
            <a:r>
              <a:rPr lang="en-US" dirty="0"/>
              <a:t> doesn't transfer the money to </a:t>
            </a:r>
            <a:r>
              <a:rPr lang="en-US" dirty="0" err="1"/>
              <a:t>Jaanvi</a:t>
            </a:r>
            <a:r>
              <a:rPr lang="en-US" dirty="0"/>
              <a:t>, </a:t>
            </a:r>
            <a:r>
              <a:rPr lang="en-US" dirty="0" err="1"/>
              <a:t>Jaanvi</a:t>
            </a:r>
            <a:r>
              <a:rPr lang="en-US" dirty="0"/>
              <a:t> may get in trouble since she can't cancel the order and does not have money. Hence, a wise decision would have been to place an order when she receives 2 lakhs from </a:t>
            </a:r>
            <a:r>
              <a:rPr lang="en-US" dirty="0" err="1"/>
              <a:t>Aarnav</a:t>
            </a:r>
            <a:r>
              <a:rPr lang="en-US" dirty="0"/>
              <a:t>.</a:t>
            </a:r>
          </a:p>
        </p:txBody>
      </p:sp>
      <p:sp>
        <p:nvSpPr>
          <p:cNvPr id="8" name="TextBox 7">
            <a:extLst>
              <a:ext uri="{FF2B5EF4-FFF2-40B4-BE49-F238E27FC236}">
                <a16:creationId xmlns:a16="http://schemas.microsoft.com/office/drawing/2014/main" id="{E3762F3D-C7C0-95E1-0518-7182F57F7F01}"/>
              </a:ext>
            </a:extLst>
          </p:cNvPr>
          <p:cNvSpPr txBox="1"/>
          <p:nvPr/>
        </p:nvSpPr>
        <p:spPr>
          <a:xfrm>
            <a:off x="83127" y="5135204"/>
            <a:ext cx="12025744" cy="646331"/>
          </a:xfrm>
          <a:prstGeom prst="rect">
            <a:avLst/>
          </a:prstGeom>
          <a:noFill/>
        </p:spPr>
        <p:txBody>
          <a:bodyPr wrap="square">
            <a:spAutoFit/>
          </a:bodyPr>
          <a:lstStyle/>
          <a:p>
            <a:r>
              <a:rPr lang="en-US" dirty="0"/>
              <a:t>Therefore, if </a:t>
            </a:r>
            <a:r>
              <a:rPr lang="en-US" dirty="0" err="1"/>
              <a:t>Jaanvi</a:t>
            </a:r>
            <a:r>
              <a:rPr lang="en-US" dirty="0"/>
              <a:t> places the order once she receives the money from </a:t>
            </a:r>
            <a:r>
              <a:rPr lang="en-US" dirty="0" err="1"/>
              <a:t>Aarnav</a:t>
            </a:r>
            <a:r>
              <a:rPr lang="en-US" dirty="0"/>
              <a:t> can be considered a </a:t>
            </a:r>
            <a:r>
              <a:rPr lang="en-US" b="1" dirty="0"/>
              <a:t>recoverable schedule </a:t>
            </a:r>
            <a:r>
              <a:rPr lang="en-US" dirty="0"/>
              <a:t>since she has the option of whether to place the order or not.</a:t>
            </a:r>
          </a:p>
        </p:txBody>
      </p:sp>
    </p:spTree>
    <p:extLst>
      <p:ext uri="{BB962C8B-B14F-4D97-AF65-F5344CB8AC3E}">
        <p14:creationId xmlns:p14="http://schemas.microsoft.com/office/powerpoint/2010/main" val="373358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3302F7-FDC8-2144-DE11-FC28FC641EEF}"/>
              </a:ext>
            </a:extLst>
          </p:cNvPr>
          <p:cNvSpPr txBox="1"/>
          <p:nvPr/>
        </p:nvSpPr>
        <p:spPr>
          <a:xfrm>
            <a:off x="2576945" y="2163679"/>
            <a:ext cx="6096000" cy="461665"/>
          </a:xfrm>
          <a:prstGeom prst="rect">
            <a:avLst/>
          </a:prstGeom>
          <a:noFill/>
        </p:spPr>
        <p:txBody>
          <a:bodyPr wrap="square">
            <a:spAutoFit/>
          </a:bodyPr>
          <a:lstStyle/>
          <a:p>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1​→</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2​ </a:t>
            </a:r>
            <a:r>
              <a:rPr lang="fr-FR" sz="2400" b="0" i="1" dirty="0" err="1">
                <a:solidFill>
                  <a:srgbClr val="61738E"/>
                </a:solidFill>
                <a:effectLst/>
                <a:latin typeface="Times New Roman" panose="02020603050405020304" pitchFamily="18" charset="0"/>
                <a:cs typeface="Times New Roman" panose="02020603050405020304" pitchFamily="18" charset="0"/>
              </a:rPr>
              <a:t>Reads</a:t>
            </a:r>
            <a:r>
              <a:rPr lang="fr-FR" sz="2400" b="0" i="0" dirty="0">
                <a:solidFill>
                  <a:srgbClr val="61738E"/>
                </a:solidFill>
                <a:effectLst/>
                <a:latin typeface="Times New Roman" panose="02020603050405020304" pitchFamily="18" charset="0"/>
                <a:cs typeface="Times New Roman" panose="02020603050405020304" pitchFamily="18" charset="0"/>
              </a:rPr>
              <a:t>)⟹(</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1​ </a:t>
            </a:r>
            <a:r>
              <a:rPr lang="fr-FR" sz="2400" b="0" i="1" dirty="0">
                <a:solidFill>
                  <a:srgbClr val="61738E"/>
                </a:solidFill>
                <a:effectLst/>
                <a:latin typeface="Times New Roman" panose="02020603050405020304" pitchFamily="18" charset="0"/>
                <a:cs typeface="Times New Roman" panose="02020603050405020304" pitchFamily="18" charset="0"/>
              </a:rPr>
              <a:t>Commits</a:t>
            </a:r>
            <a:r>
              <a:rPr lang="fr-FR" sz="2400" b="0" i="0" dirty="0">
                <a:solidFill>
                  <a:srgbClr val="61738E"/>
                </a:solidFill>
                <a:effectLst/>
                <a:latin typeface="Times New Roman" panose="02020603050405020304" pitchFamily="18" charset="0"/>
                <a:cs typeface="Times New Roman" panose="02020603050405020304" pitchFamily="18" charset="0"/>
              </a:rPr>
              <a:t>→</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2​ </a:t>
            </a:r>
            <a:r>
              <a:rPr lang="fr-FR" sz="2400" b="0" i="1" dirty="0" err="1">
                <a:solidFill>
                  <a:srgbClr val="61738E"/>
                </a:solidFill>
                <a:effectLst/>
                <a:latin typeface="Times New Roman" panose="02020603050405020304" pitchFamily="18" charset="0"/>
                <a:cs typeface="Times New Roman" panose="02020603050405020304" pitchFamily="18" charset="0"/>
              </a:rPr>
              <a:t>Commits</a:t>
            </a:r>
            <a:r>
              <a:rPr lang="fr-FR" sz="2400" b="0" i="0" dirty="0">
                <a:solidFill>
                  <a:srgbClr val="61738E"/>
                </a:solidFill>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C16B40-855D-B495-E5E9-4D82B6BDEF4A}"/>
              </a:ext>
            </a:extLst>
          </p:cNvPr>
          <p:cNvSpPr txBox="1"/>
          <p:nvPr/>
        </p:nvSpPr>
        <p:spPr>
          <a:xfrm>
            <a:off x="207818" y="3244334"/>
            <a:ext cx="6096000" cy="461665"/>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Irrecoverable Schedule</a:t>
            </a:r>
          </a:p>
        </p:txBody>
      </p:sp>
      <p:sp>
        <p:nvSpPr>
          <p:cNvPr id="7" name="TextBox 6">
            <a:extLst>
              <a:ext uri="{FF2B5EF4-FFF2-40B4-BE49-F238E27FC236}">
                <a16:creationId xmlns:a16="http://schemas.microsoft.com/office/drawing/2014/main" id="{3467C5CA-473A-52CD-35D5-36ECF7E1C3B8}"/>
              </a:ext>
            </a:extLst>
          </p:cNvPr>
          <p:cNvSpPr txBox="1"/>
          <p:nvPr/>
        </p:nvSpPr>
        <p:spPr>
          <a:xfrm>
            <a:off x="346364" y="653534"/>
            <a:ext cx="6096000" cy="461665"/>
          </a:xfrm>
          <a:prstGeom prst="rect">
            <a:avLst/>
          </a:prstGeom>
          <a:noFill/>
        </p:spPr>
        <p:txBody>
          <a:bodyPr wrap="square">
            <a:spAutoFit/>
          </a:bodyPr>
          <a:lstStyle/>
          <a:p>
            <a:r>
              <a:rPr lang="en-US" sz="2400" b="1" dirty="0">
                <a:solidFill>
                  <a:schemeClr val="accent1"/>
                </a:solidFill>
                <a:latin typeface="Times New Roman" panose="02020603050405020304" pitchFamily="18" charset="0"/>
                <a:cs typeface="Times New Roman" panose="02020603050405020304" pitchFamily="18" charset="0"/>
              </a:rPr>
              <a:t>Recoverable Schedule</a:t>
            </a:r>
          </a:p>
        </p:txBody>
      </p:sp>
      <p:sp>
        <p:nvSpPr>
          <p:cNvPr id="9" name="TextBox 8">
            <a:extLst>
              <a:ext uri="{FF2B5EF4-FFF2-40B4-BE49-F238E27FC236}">
                <a16:creationId xmlns:a16="http://schemas.microsoft.com/office/drawing/2014/main" id="{6391EDE8-6460-C026-052C-016492078EE8}"/>
              </a:ext>
            </a:extLst>
          </p:cNvPr>
          <p:cNvSpPr txBox="1"/>
          <p:nvPr/>
        </p:nvSpPr>
        <p:spPr>
          <a:xfrm>
            <a:off x="2895600" y="4756849"/>
            <a:ext cx="6096000" cy="461665"/>
          </a:xfrm>
          <a:prstGeom prst="rect">
            <a:avLst/>
          </a:prstGeom>
          <a:noFill/>
        </p:spPr>
        <p:txBody>
          <a:bodyPr wrap="square">
            <a:spAutoFit/>
          </a:bodyPr>
          <a:lstStyle/>
          <a:p>
            <a:r>
              <a:rPr lang="fr-FR" sz="2400" b="0" i="0" dirty="0">
                <a:solidFill>
                  <a:srgbClr val="61738E"/>
                </a:solidFill>
                <a:effectLst/>
                <a:latin typeface="Times New Roman" panose="02020603050405020304" pitchFamily="18" charset="0"/>
                <a:cs typeface="Times New Roman" panose="02020603050405020304" pitchFamily="18" charset="0"/>
              </a:rPr>
              <a:t>(</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1​→</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2​ </a:t>
            </a:r>
            <a:r>
              <a:rPr lang="fr-FR" sz="2400" b="0" i="1" dirty="0" err="1">
                <a:solidFill>
                  <a:srgbClr val="61738E"/>
                </a:solidFill>
                <a:effectLst/>
                <a:latin typeface="Times New Roman" panose="02020603050405020304" pitchFamily="18" charset="0"/>
                <a:cs typeface="Times New Roman" panose="02020603050405020304" pitchFamily="18" charset="0"/>
              </a:rPr>
              <a:t>Reads</a:t>
            </a:r>
            <a:r>
              <a:rPr lang="fr-FR" sz="2400" b="0" i="0" dirty="0">
                <a:solidFill>
                  <a:srgbClr val="61738E"/>
                </a:solidFill>
                <a:effectLst/>
                <a:latin typeface="Times New Roman" panose="02020603050405020304" pitchFamily="18" charset="0"/>
                <a:cs typeface="Times New Roman" panose="02020603050405020304" pitchFamily="18" charset="0"/>
              </a:rPr>
              <a:t>)⟹(</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2​ </a:t>
            </a:r>
            <a:r>
              <a:rPr lang="fr-FR" sz="2400" b="0" i="1" dirty="0">
                <a:solidFill>
                  <a:srgbClr val="61738E"/>
                </a:solidFill>
                <a:effectLst/>
                <a:latin typeface="Times New Roman" panose="02020603050405020304" pitchFamily="18" charset="0"/>
                <a:cs typeface="Times New Roman" panose="02020603050405020304" pitchFamily="18" charset="0"/>
              </a:rPr>
              <a:t>Commits</a:t>
            </a:r>
            <a:r>
              <a:rPr lang="fr-FR" sz="2400" b="0" i="0" dirty="0">
                <a:solidFill>
                  <a:srgbClr val="61738E"/>
                </a:solidFill>
                <a:effectLst/>
                <a:latin typeface="Times New Roman" panose="02020603050405020304" pitchFamily="18" charset="0"/>
                <a:cs typeface="Times New Roman" panose="02020603050405020304" pitchFamily="18" charset="0"/>
              </a:rPr>
              <a:t>→</a:t>
            </a:r>
            <a:r>
              <a:rPr lang="fr-FR" sz="2400" b="0" i="1" dirty="0">
                <a:solidFill>
                  <a:srgbClr val="61738E"/>
                </a:solidFill>
                <a:effectLst/>
                <a:latin typeface="Times New Roman" panose="02020603050405020304" pitchFamily="18" charset="0"/>
                <a:cs typeface="Times New Roman" panose="02020603050405020304" pitchFamily="18" charset="0"/>
              </a:rPr>
              <a:t>T</a:t>
            </a:r>
            <a:r>
              <a:rPr lang="fr-FR" sz="2400" b="0" i="0" dirty="0">
                <a:solidFill>
                  <a:srgbClr val="61738E"/>
                </a:solidFill>
                <a:effectLst/>
                <a:latin typeface="Times New Roman" panose="02020603050405020304" pitchFamily="18" charset="0"/>
                <a:cs typeface="Times New Roman" panose="02020603050405020304" pitchFamily="18" charset="0"/>
              </a:rPr>
              <a:t>1​ </a:t>
            </a:r>
            <a:r>
              <a:rPr lang="fr-FR" sz="2400" b="0" i="1" dirty="0" err="1">
                <a:solidFill>
                  <a:srgbClr val="61738E"/>
                </a:solidFill>
                <a:effectLst/>
                <a:latin typeface="Times New Roman" panose="02020603050405020304" pitchFamily="18" charset="0"/>
                <a:cs typeface="Times New Roman" panose="02020603050405020304" pitchFamily="18" charset="0"/>
              </a:rPr>
              <a:t>Commits</a:t>
            </a:r>
            <a:r>
              <a:rPr lang="fr-FR" sz="2400" b="0" i="0" dirty="0">
                <a:solidFill>
                  <a:srgbClr val="61738E"/>
                </a:solidFill>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612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A554D-1FAC-CEED-1337-BBEA6141CAF9}"/>
              </a:ext>
            </a:extLst>
          </p:cNvPr>
          <p:cNvPicPr>
            <a:picLocks noChangeAspect="1"/>
          </p:cNvPicPr>
          <p:nvPr/>
        </p:nvPicPr>
        <p:blipFill>
          <a:blip r:embed="rId2"/>
          <a:stretch>
            <a:fillRect/>
          </a:stretch>
        </p:blipFill>
        <p:spPr>
          <a:xfrm>
            <a:off x="4322210" y="2292014"/>
            <a:ext cx="3275803" cy="3901151"/>
          </a:xfrm>
          <a:prstGeom prst="rect">
            <a:avLst/>
          </a:prstGeom>
        </p:spPr>
      </p:pic>
      <p:sp>
        <p:nvSpPr>
          <p:cNvPr id="5" name="TextBox 4">
            <a:extLst>
              <a:ext uri="{FF2B5EF4-FFF2-40B4-BE49-F238E27FC236}">
                <a16:creationId xmlns:a16="http://schemas.microsoft.com/office/drawing/2014/main" id="{F3D8FD90-42D5-6C5D-EDE1-1B825A6D56FC}"/>
              </a:ext>
            </a:extLst>
          </p:cNvPr>
          <p:cNvSpPr txBox="1"/>
          <p:nvPr/>
        </p:nvSpPr>
        <p:spPr>
          <a:xfrm>
            <a:off x="235526" y="260689"/>
            <a:ext cx="11707091" cy="2031325"/>
          </a:xfrm>
          <a:prstGeom prst="rect">
            <a:avLst/>
          </a:prstGeom>
          <a:noFill/>
        </p:spPr>
        <p:txBody>
          <a:bodyPr wrap="square">
            <a:spAutoFit/>
          </a:bodyPr>
          <a:lstStyle/>
          <a:p>
            <a:r>
              <a:rPr lang="en-US" b="1" dirty="0">
                <a:solidFill>
                  <a:schemeClr val="accent1"/>
                </a:solidFill>
              </a:rPr>
              <a:t>Recoverable Schedule</a:t>
            </a:r>
          </a:p>
          <a:p>
            <a:endParaRPr lang="en-US" b="1" dirty="0">
              <a:solidFill>
                <a:schemeClr val="accent1"/>
              </a:solidFill>
            </a:endParaRPr>
          </a:p>
          <a:p>
            <a:pPr algn="just"/>
            <a:r>
              <a:rPr lang="en-US" b="1" dirty="0"/>
              <a:t>A schedule is recoverable if each transaction commits only after all the transactions from which it has read have committed. </a:t>
            </a:r>
          </a:p>
          <a:p>
            <a:pPr algn="just"/>
            <a:endParaRPr lang="en-US" b="1" dirty="0"/>
          </a:p>
          <a:p>
            <a:pPr algn="just"/>
            <a:r>
              <a:rPr lang="en-US" dirty="0"/>
              <a:t>In other words, if some transaction Ty reads a value that has been updated/written by some other transaction Tx, then the commit of Ty must occur after the commit of Tx.</a:t>
            </a:r>
          </a:p>
        </p:txBody>
      </p:sp>
      <p:sp>
        <p:nvSpPr>
          <p:cNvPr id="9" name="TextBox 8">
            <a:extLst>
              <a:ext uri="{FF2B5EF4-FFF2-40B4-BE49-F238E27FC236}">
                <a16:creationId xmlns:a16="http://schemas.microsoft.com/office/drawing/2014/main" id="{0ED8B9A5-A7D8-1F3F-0840-F5D2FB7EF9C3}"/>
              </a:ext>
            </a:extLst>
          </p:cNvPr>
          <p:cNvSpPr txBox="1"/>
          <p:nvPr/>
        </p:nvSpPr>
        <p:spPr>
          <a:xfrm>
            <a:off x="568035" y="6227979"/>
            <a:ext cx="11526981" cy="369332"/>
          </a:xfrm>
          <a:prstGeom prst="rect">
            <a:avLst/>
          </a:prstGeom>
          <a:noFill/>
        </p:spPr>
        <p:txBody>
          <a:bodyPr wrap="square">
            <a:spAutoFit/>
          </a:bodyPr>
          <a:lstStyle/>
          <a:p>
            <a:r>
              <a:rPr lang="en-US" dirty="0"/>
              <a:t>The schedule shown above is Recoverable since T1 commits before T2, which makes the value read by T2 correct.</a:t>
            </a:r>
          </a:p>
        </p:txBody>
      </p:sp>
    </p:spTree>
    <p:extLst>
      <p:ext uri="{BB962C8B-B14F-4D97-AF65-F5344CB8AC3E}">
        <p14:creationId xmlns:p14="http://schemas.microsoft.com/office/powerpoint/2010/main" val="28903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0F3C1-37BA-23D9-99A1-5EE37CE6DDF7}"/>
              </a:ext>
            </a:extLst>
          </p:cNvPr>
          <p:cNvSpPr txBox="1"/>
          <p:nvPr/>
        </p:nvSpPr>
        <p:spPr>
          <a:xfrm>
            <a:off x="124690" y="127245"/>
            <a:ext cx="10238508" cy="1018869"/>
          </a:xfrm>
          <a:prstGeom prst="rect">
            <a:avLst/>
          </a:prstGeom>
          <a:noFill/>
        </p:spPr>
        <p:txBody>
          <a:bodyPr wrap="square">
            <a:spAutoFit/>
          </a:bodyPr>
          <a:lstStyle/>
          <a:p>
            <a:r>
              <a:rPr lang="en-US" b="1" dirty="0"/>
              <a:t>Recoverable schedules are further categorized into 3 types:</a:t>
            </a:r>
          </a:p>
          <a:p>
            <a:endParaRPr lang="en-US" b="1" dirty="0"/>
          </a:p>
          <a:p>
            <a:pPr>
              <a:lnSpc>
                <a:spcPct val="150000"/>
              </a:lnSpc>
            </a:pPr>
            <a:endParaRPr lang="en-US" b="1" dirty="0">
              <a:solidFill>
                <a:schemeClr val="accent1"/>
              </a:solidFill>
            </a:endParaRPr>
          </a:p>
        </p:txBody>
      </p:sp>
      <p:sp>
        <p:nvSpPr>
          <p:cNvPr id="9" name="TextBox 8">
            <a:extLst>
              <a:ext uri="{FF2B5EF4-FFF2-40B4-BE49-F238E27FC236}">
                <a16:creationId xmlns:a16="http://schemas.microsoft.com/office/drawing/2014/main" id="{B6D96B31-5AC8-8F19-E3A6-CDEBEBEBE34C}"/>
              </a:ext>
            </a:extLst>
          </p:cNvPr>
          <p:cNvSpPr txBox="1"/>
          <p:nvPr/>
        </p:nvSpPr>
        <p:spPr>
          <a:xfrm>
            <a:off x="124690" y="1951672"/>
            <a:ext cx="11623963" cy="1477328"/>
          </a:xfrm>
          <a:prstGeom prst="rect">
            <a:avLst/>
          </a:prstGeom>
          <a:noFill/>
        </p:spPr>
        <p:txBody>
          <a:bodyPr wrap="square">
            <a:spAutoFit/>
          </a:bodyPr>
          <a:lstStyle/>
          <a:p>
            <a:r>
              <a:rPr lang="en-US" b="1" dirty="0">
                <a:solidFill>
                  <a:schemeClr val="accent1"/>
                </a:solidFill>
              </a:rPr>
              <a:t>Cascading Schedule</a:t>
            </a:r>
          </a:p>
          <a:p>
            <a:pPr marL="285750" indent="-285750" algn="just">
              <a:buFont typeface="Arial" panose="020B0604020202020204" pitchFamily="34" charset="0"/>
              <a:buChar char="•"/>
            </a:pPr>
            <a:r>
              <a:rPr lang="en-US" dirty="0"/>
              <a:t>If in a schedule, several other dependent transactions are forced to rollback/abort because of the failure of one transaction, then such a schedule is called a Cascading Schedule or Cascading Rollback or Cascading Abort.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simply leads to the wastage of CPU time.</a:t>
            </a:r>
          </a:p>
        </p:txBody>
      </p:sp>
      <p:pic>
        <p:nvPicPr>
          <p:cNvPr id="11" name="Picture 10">
            <a:extLst>
              <a:ext uri="{FF2B5EF4-FFF2-40B4-BE49-F238E27FC236}">
                <a16:creationId xmlns:a16="http://schemas.microsoft.com/office/drawing/2014/main" id="{309024BE-B8E1-E9F7-CC1D-ADA06EDC3A50}"/>
              </a:ext>
            </a:extLst>
          </p:cNvPr>
          <p:cNvPicPr>
            <a:picLocks noChangeAspect="1"/>
          </p:cNvPicPr>
          <p:nvPr/>
        </p:nvPicPr>
        <p:blipFill>
          <a:blip r:embed="rId2"/>
          <a:stretch>
            <a:fillRect/>
          </a:stretch>
        </p:blipFill>
        <p:spPr>
          <a:xfrm>
            <a:off x="6248403" y="2854034"/>
            <a:ext cx="5818907" cy="3876719"/>
          </a:xfrm>
          <a:prstGeom prst="rect">
            <a:avLst/>
          </a:prstGeom>
        </p:spPr>
      </p:pic>
      <p:sp>
        <p:nvSpPr>
          <p:cNvPr id="15" name="TextBox 14">
            <a:extLst>
              <a:ext uri="{FF2B5EF4-FFF2-40B4-BE49-F238E27FC236}">
                <a16:creationId xmlns:a16="http://schemas.microsoft.com/office/drawing/2014/main" id="{66610305-3020-3469-914A-A8B824871C9F}"/>
              </a:ext>
            </a:extLst>
          </p:cNvPr>
          <p:cNvSpPr txBox="1"/>
          <p:nvPr/>
        </p:nvSpPr>
        <p:spPr>
          <a:xfrm>
            <a:off x="124690" y="3801537"/>
            <a:ext cx="7010401" cy="2308324"/>
          </a:xfrm>
          <a:prstGeom prst="rect">
            <a:avLst/>
          </a:prstGeom>
          <a:noFill/>
        </p:spPr>
        <p:txBody>
          <a:bodyPr wrap="square">
            <a:spAutoFit/>
          </a:bodyPr>
          <a:lstStyle/>
          <a:p>
            <a:pPr algn="just"/>
            <a:r>
              <a:rPr lang="en-US" dirty="0"/>
              <a:t>Here, Transaction T2 depends on transaction T1, and transaction T3 depends on transaction T2. Thus, in this Schedule, the failure of transaction T1 will cause transaction T2 to roll back, and a similar case for transaction T3. </a:t>
            </a:r>
          </a:p>
          <a:p>
            <a:pPr algn="just"/>
            <a:endParaRPr lang="en-US" dirty="0"/>
          </a:p>
          <a:p>
            <a:pPr algn="just"/>
            <a:r>
              <a:rPr lang="en-US" dirty="0"/>
              <a:t>Therefore, it is a cascading schedule. If the transactions T2 and T3 had been committed before the failure of transaction T1, then the Schedule would have been irrecoverable.</a:t>
            </a:r>
          </a:p>
        </p:txBody>
      </p:sp>
      <p:pic>
        <p:nvPicPr>
          <p:cNvPr id="3" name="Picture 2">
            <a:extLst>
              <a:ext uri="{FF2B5EF4-FFF2-40B4-BE49-F238E27FC236}">
                <a16:creationId xmlns:a16="http://schemas.microsoft.com/office/drawing/2014/main" id="{BC7324AA-B758-8165-5222-A16F02E13D10}"/>
              </a:ext>
            </a:extLst>
          </p:cNvPr>
          <p:cNvPicPr>
            <a:picLocks noChangeAspect="1"/>
          </p:cNvPicPr>
          <p:nvPr/>
        </p:nvPicPr>
        <p:blipFill>
          <a:blip r:embed="rId3"/>
          <a:stretch>
            <a:fillRect/>
          </a:stretch>
        </p:blipFill>
        <p:spPr>
          <a:xfrm>
            <a:off x="3503033" y="525917"/>
            <a:ext cx="5045222" cy="1609725"/>
          </a:xfrm>
          <a:prstGeom prst="rect">
            <a:avLst/>
          </a:prstGeom>
        </p:spPr>
      </p:pic>
    </p:spTree>
    <p:extLst>
      <p:ext uri="{BB962C8B-B14F-4D97-AF65-F5344CB8AC3E}">
        <p14:creationId xmlns:p14="http://schemas.microsoft.com/office/powerpoint/2010/main" val="298584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B2D963-8FA9-6233-D2D6-CB7AFFCB91F1}"/>
              </a:ext>
            </a:extLst>
          </p:cNvPr>
          <p:cNvSpPr txBox="1"/>
          <p:nvPr/>
        </p:nvSpPr>
        <p:spPr>
          <a:xfrm>
            <a:off x="240207" y="137279"/>
            <a:ext cx="11623963" cy="3139321"/>
          </a:xfrm>
          <a:prstGeom prst="rect">
            <a:avLst/>
          </a:prstGeom>
          <a:noFill/>
        </p:spPr>
        <p:txBody>
          <a:bodyPr wrap="square">
            <a:spAutoFit/>
          </a:bodyPr>
          <a:lstStyle/>
          <a:p>
            <a:r>
              <a:rPr lang="en-US" b="1" dirty="0">
                <a:solidFill>
                  <a:schemeClr val="accent1"/>
                </a:solidFill>
              </a:rPr>
              <a:t>Cascadeless Schedule</a:t>
            </a:r>
          </a:p>
          <a:p>
            <a:pPr marL="285750" indent="-285750" algn="just">
              <a:buFont typeface="Arial" panose="020B0604020202020204" pitchFamily="34" charset="0"/>
              <a:buChar char="•"/>
            </a:pPr>
            <a:r>
              <a:rPr lang="en-US" dirty="0"/>
              <a:t>If in a schedule, a transaction is not allowed to read a data item until and unless the last transaction that has been written is committed/aborted, then such a schedule is called a Cascadeless Schedule.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It avoids cascading rollback and thus saves CPU time.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To prevent cascading rollbacks, it disallows a transaction from reading uncommitted changes from another transaction in the same Schedule.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In other words, if some transaction Ty wants to read a value that has been updated or written by some other transaction Tx, then only after the commit of Tx, the commit of Ty must read it. </a:t>
            </a:r>
          </a:p>
        </p:txBody>
      </p:sp>
      <p:pic>
        <p:nvPicPr>
          <p:cNvPr id="7" name="Picture 6">
            <a:extLst>
              <a:ext uri="{FF2B5EF4-FFF2-40B4-BE49-F238E27FC236}">
                <a16:creationId xmlns:a16="http://schemas.microsoft.com/office/drawing/2014/main" id="{F68CD23D-A405-A62B-63A7-1C96FA6C8AF5}"/>
              </a:ext>
            </a:extLst>
          </p:cNvPr>
          <p:cNvPicPr>
            <a:picLocks noChangeAspect="1"/>
          </p:cNvPicPr>
          <p:nvPr/>
        </p:nvPicPr>
        <p:blipFill>
          <a:blip r:embed="rId2"/>
          <a:stretch>
            <a:fillRect/>
          </a:stretch>
        </p:blipFill>
        <p:spPr>
          <a:xfrm>
            <a:off x="7495308" y="3208371"/>
            <a:ext cx="4368861" cy="3512349"/>
          </a:xfrm>
          <a:prstGeom prst="rect">
            <a:avLst/>
          </a:prstGeom>
        </p:spPr>
      </p:pic>
      <p:sp>
        <p:nvSpPr>
          <p:cNvPr id="11" name="TextBox 10">
            <a:extLst>
              <a:ext uri="{FF2B5EF4-FFF2-40B4-BE49-F238E27FC236}">
                <a16:creationId xmlns:a16="http://schemas.microsoft.com/office/drawing/2014/main" id="{6BC082A1-7C79-3B87-775A-70A90E352320}"/>
              </a:ext>
            </a:extLst>
          </p:cNvPr>
          <p:cNvSpPr txBox="1"/>
          <p:nvPr/>
        </p:nvSpPr>
        <p:spPr>
          <a:xfrm>
            <a:off x="240207" y="3877903"/>
            <a:ext cx="7352084" cy="1200329"/>
          </a:xfrm>
          <a:prstGeom prst="rect">
            <a:avLst/>
          </a:prstGeom>
          <a:noFill/>
        </p:spPr>
        <p:txBody>
          <a:bodyPr wrap="square">
            <a:spAutoFit/>
          </a:bodyPr>
          <a:lstStyle/>
          <a:p>
            <a:pPr algn="just"/>
            <a:r>
              <a:rPr lang="en-US" dirty="0"/>
              <a:t>Here, the updated value of X is read by transaction T2 only after the commit of transaction T1. </a:t>
            </a:r>
          </a:p>
          <a:p>
            <a:pPr algn="just"/>
            <a:endParaRPr lang="en-US" dirty="0"/>
          </a:p>
          <a:p>
            <a:pPr algn="just"/>
            <a:r>
              <a:rPr lang="en-US" dirty="0"/>
              <a:t>Hence, the Schedule is a </a:t>
            </a:r>
            <a:r>
              <a:rPr lang="en-US" b="1" dirty="0">
                <a:solidFill>
                  <a:schemeClr val="accent1"/>
                </a:solidFill>
              </a:rPr>
              <a:t>Cascadeless schedule.</a:t>
            </a:r>
          </a:p>
        </p:txBody>
      </p:sp>
    </p:spTree>
    <p:extLst>
      <p:ext uri="{BB962C8B-B14F-4D97-AF65-F5344CB8AC3E}">
        <p14:creationId xmlns:p14="http://schemas.microsoft.com/office/powerpoint/2010/main" val="78525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5E4161-20E4-E6AC-7DA9-5CE33667A334}"/>
              </a:ext>
            </a:extLst>
          </p:cNvPr>
          <p:cNvSpPr txBox="1"/>
          <p:nvPr/>
        </p:nvSpPr>
        <p:spPr>
          <a:xfrm>
            <a:off x="124690" y="96983"/>
            <a:ext cx="11873346" cy="2862322"/>
          </a:xfrm>
          <a:prstGeom prst="rect">
            <a:avLst/>
          </a:prstGeom>
          <a:noFill/>
        </p:spPr>
        <p:txBody>
          <a:bodyPr wrap="square">
            <a:spAutoFit/>
          </a:bodyPr>
          <a:lstStyle/>
          <a:p>
            <a:r>
              <a:rPr lang="en-US" b="1" dirty="0">
                <a:solidFill>
                  <a:schemeClr val="accent1"/>
                </a:solidFill>
              </a:rPr>
              <a:t>Strict Schedule</a:t>
            </a:r>
          </a:p>
          <a:p>
            <a:endParaRPr lang="en-US" b="1" dirty="0">
              <a:solidFill>
                <a:schemeClr val="accent1"/>
              </a:solidFill>
            </a:endParaRPr>
          </a:p>
          <a:p>
            <a:r>
              <a:rPr lang="en-US" dirty="0"/>
              <a:t>If in a schedule, until the last transaction that has been written is committed or aborted, a transaction is neither allowed to read nor write data items, then such a schedule is called a Strict Schedule. </a:t>
            </a:r>
          </a:p>
          <a:p>
            <a:endParaRPr lang="en-US" dirty="0"/>
          </a:p>
          <a:p>
            <a:r>
              <a:rPr lang="en-US" dirty="0"/>
              <a:t>Consider two transactions T1 and T2. The write operation of transaction T1 precedes the read or write operation of transaction T2, so the commit or abort operation of transaction T1 should also precede the read or write of T2. </a:t>
            </a:r>
          </a:p>
          <a:p>
            <a:endParaRPr lang="en-US" dirty="0"/>
          </a:p>
          <a:p>
            <a:r>
              <a:rPr lang="en-US" dirty="0"/>
              <a:t>A strict Schedule allows only committed read-and-write operations. This Schedule implements more restrictions than cascade less schedule. </a:t>
            </a:r>
          </a:p>
        </p:txBody>
      </p:sp>
      <p:sp>
        <p:nvSpPr>
          <p:cNvPr id="9" name="TextBox 8">
            <a:extLst>
              <a:ext uri="{FF2B5EF4-FFF2-40B4-BE49-F238E27FC236}">
                <a16:creationId xmlns:a16="http://schemas.microsoft.com/office/drawing/2014/main" id="{A48432C8-393B-64D0-3029-7979744C553A}"/>
              </a:ext>
            </a:extLst>
          </p:cNvPr>
          <p:cNvSpPr txBox="1"/>
          <p:nvPr/>
        </p:nvSpPr>
        <p:spPr>
          <a:xfrm>
            <a:off x="401781" y="5502717"/>
            <a:ext cx="6234545" cy="923330"/>
          </a:xfrm>
          <a:prstGeom prst="rect">
            <a:avLst/>
          </a:prstGeom>
          <a:noFill/>
        </p:spPr>
        <p:txBody>
          <a:bodyPr wrap="square">
            <a:spAutoFit/>
          </a:bodyPr>
          <a:lstStyle/>
          <a:p>
            <a:pPr algn="just"/>
            <a:r>
              <a:rPr lang="en-US" b="1" dirty="0"/>
              <a:t>Here, transaction T2 reads/writes the written value of transaction T1 only after the transaction T1 commits. Hence, the Schedule is strict Schedule.</a:t>
            </a:r>
          </a:p>
        </p:txBody>
      </p:sp>
      <p:pic>
        <p:nvPicPr>
          <p:cNvPr id="2050" name="Picture 2" descr="strict schedule | Gate Vidyalay">
            <a:extLst>
              <a:ext uri="{FF2B5EF4-FFF2-40B4-BE49-F238E27FC236}">
                <a16:creationId xmlns:a16="http://schemas.microsoft.com/office/drawing/2014/main" id="{485DBD52-FE14-29FB-623F-347DDE0A1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469" y="3429000"/>
            <a:ext cx="3350651" cy="232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4D614-2A4E-9AAD-0F91-AF717EB49227}"/>
              </a:ext>
            </a:extLst>
          </p:cNvPr>
          <p:cNvSpPr txBox="1"/>
          <p:nvPr/>
        </p:nvSpPr>
        <p:spPr>
          <a:xfrm>
            <a:off x="187036" y="275824"/>
            <a:ext cx="11817927" cy="5450851"/>
          </a:xfrm>
          <a:prstGeom prst="rect">
            <a:avLst/>
          </a:prstGeom>
          <a:noFill/>
        </p:spPr>
        <p:txBody>
          <a:bodyPr wrap="square">
            <a:spAutoFit/>
          </a:bodyPr>
          <a:lstStyle/>
          <a:p>
            <a:r>
              <a:rPr lang="en-US" b="1" dirty="0">
                <a:solidFill>
                  <a:schemeClr val="accent1"/>
                </a:solidFill>
              </a:rPr>
              <a:t>READ AND WRITE OPERATIONS</a:t>
            </a:r>
          </a:p>
          <a:p>
            <a:r>
              <a:rPr lang="en-US" dirty="0"/>
              <a:t>The basic unit of data transfer from the disk to the computer’s main memory is one block. In general, a data item (what is read or written) will be the field of some record in the database, although it may be a larger unit such as a record or even a whole block.</a:t>
            </a:r>
          </a:p>
          <a:p>
            <a:endParaRPr lang="en-US" dirty="0"/>
          </a:p>
          <a:p>
            <a:r>
              <a:rPr lang="en-US" b="1" dirty="0" err="1">
                <a:solidFill>
                  <a:schemeClr val="accent1"/>
                </a:solidFill>
              </a:rPr>
              <a:t>read_item</a:t>
            </a:r>
            <a:r>
              <a:rPr lang="en-US" b="1" dirty="0">
                <a:solidFill>
                  <a:schemeClr val="accent1"/>
                </a:solidFill>
              </a:rPr>
              <a:t>(X) command includes the following steps:</a:t>
            </a:r>
          </a:p>
          <a:p>
            <a:pPr marL="285750" indent="-285750">
              <a:lnSpc>
                <a:spcPct val="150000"/>
              </a:lnSpc>
              <a:buFont typeface="Arial" panose="020B0604020202020204" pitchFamily="34" charset="0"/>
              <a:buChar char="•"/>
            </a:pPr>
            <a:r>
              <a:rPr lang="en-US" dirty="0"/>
              <a:t>Find the address of the disk block that contains an item, X.</a:t>
            </a:r>
          </a:p>
          <a:p>
            <a:pPr marL="285750" indent="-285750">
              <a:lnSpc>
                <a:spcPct val="150000"/>
              </a:lnSpc>
              <a:buFont typeface="Arial" panose="020B0604020202020204" pitchFamily="34" charset="0"/>
              <a:buChar char="•"/>
            </a:pPr>
            <a:r>
              <a:rPr lang="en-US" dirty="0"/>
              <a:t>Copy that disk block into a buffer in the main memory (if that disk block is not already in some main memory buffer).</a:t>
            </a:r>
          </a:p>
          <a:p>
            <a:pPr marL="285750" indent="-285750">
              <a:lnSpc>
                <a:spcPct val="150000"/>
              </a:lnSpc>
              <a:buFont typeface="Arial" panose="020B0604020202020204" pitchFamily="34" charset="0"/>
              <a:buChar char="•"/>
            </a:pPr>
            <a:r>
              <a:rPr lang="en-US" dirty="0"/>
              <a:t>Copy item X from the buffer to the program variable named X.</a:t>
            </a:r>
          </a:p>
          <a:p>
            <a:pPr marL="285750" indent="-285750">
              <a:lnSpc>
                <a:spcPct val="150000"/>
              </a:lnSpc>
              <a:buFont typeface="Arial" panose="020B0604020202020204" pitchFamily="34" charset="0"/>
              <a:buChar char="•"/>
            </a:pPr>
            <a:endParaRPr lang="en-US" dirty="0"/>
          </a:p>
          <a:p>
            <a:pPr>
              <a:lnSpc>
                <a:spcPct val="150000"/>
              </a:lnSpc>
            </a:pPr>
            <a:r>
              <a:rPr lang="en-US" b="1" dirty="0" err="1">
                <a:solidFill>
                  <a:schemeClr val="accent1"/>
                </a:solidFill>
              </a:rPr>
              <a:t>write_item</a:t>
            </a:r>
            <a:r>
              <a:rPr lang="en-US" b="1" dirty="0">
                <a:solidFill>
                  <a:schemeClr val="accent1"/>
                </a:solidFill>
              </a:rPr>
              <a:t>(X) command includes the following steps:</a:t>
            </a:r>
          </a:p>
          <a:p>
            <a:pPr marL="285750" indent="-285750">
              <a:lnSpc>
                <a:spcPct val="150000"/>
              </a:lnSpc>
              <a:buFont typeface="Arial" panose="020B0604020202020204" pitchFamily="34" charset="0"/>
              <a:buChar char="•"/>
            </a:pPr>
            <a:r>
              <a:rPr lang="en-US" dirty="0"/>
              <a:t>Find the address of the disk block that contains an item, X.</a:t>
            </a:r>
          </a:p>
          <a:p>
            <a:pPr marL="285750" indent="-285750">
              <a:lnSpc>
                <a:spcPct val="150000"/>
              </a:lnSpc>
              <a:buFont typeface="Arial" panose="020B0604020202020204" pitchFamily="34" charset="0"/>
              <a:buChar char="•"/>
            </a:pPr>
            <a:r>
              <a:rPr lang="en-US" dirty="0"/>
              <a:t>Copy that disk block into a buffer in the main memory (if that disk block is not already in some main memory buffer).</a:t>
            </a:r>
          </a:p>
          <a:p>
            <a:pPr marL="285750" indent="-285750">
              <a:lnSpc>
                <a:spcPct val="150000"/>
              </a:lnSpc>
              <a:buFont typeface="Arial" panose="020B0604020202020204" pitchFamily="34" charset="0"/>
              <a:buChar char="•"/>
            </a:pPr>
            <a:r>
              <a:rPr lang="en-US" dirty="0"/>
              <a:t>Copy item X from the program variable named X into its correct location in the buffer.</a:t>
            </a:r>
          </a:p>
          <a:p>
            <a:pPr marL="285750" indent="-285750">
              <a:lnSpc>
                <a:spcPct val="150000"/>
              </a:lnSpc>
              <a:buFont typeface="Arial" panose="020B0604020202020204" pitchFamily="34" charset="0"/>
              <a:buChar char="•"/>
            </a:pPr>
            <a:r>
              <a:rPr lang="en-US" dirty="0"/>
              <a:t>Store the updated block from the buffer back to disk (either immediately or at some later point in time)</a:t>
            </a:r>
          </a:p>
        </p:txBody>
      </p:sp>
    </p:spTree>
    <p:extLst>
      <p:ext uri="{BB962C8B-B14F-4D97-AF65-F5344CB8AC3E}">
        <p14:creationId xmlns:p14="http://schemas.microsoft.com/office/powerpoint/2010/main" val="1557157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94CD3F-36FE-B0D5-A2E8-5CB59A1DF9D6}"/>
              </a:ext>
            </a:extLst>
          </p:cNvPr>
          <p:cNvSpPr txBox="1"/>
          <p:nvPr/>
        </p:nvSpPr>
        <p:spPr>
          <a:xfrm>
            <a:off x="110835" y="362956"/>
            <a:ext cx="11859491" cy="2031325"/>
          </a:xfrm>
          <a:prstGeom prst="rect">
            <a:avLst/>
          </a:prstGeom>
          <a:noFill/>
        </p:spPr>
        <p:txBody>
          <a:bodyPr wrap="square">
            <a:spAutoFit/>
          </a:bodyPr>
          <a:lstStyle/>
          <a:p>
            <a:r>
              <a:rPr lang="en-US" b="1" dirty="0">
                <a:solidFill>
                  <a:schemeClr val="accent1"/>
                </a:solidFill>
              </a:rPr>
              <a:t>Non-Recoverable Schedule</a:t>
            </a:r>
          </a:p>
          <a:p>
            <a:endParaRPr lang="en-US" dirty="0"/>
          </a:p>
          <a:p>
            <a:r>
              <a:rPr lang="en-US" b="1" dirty="0">
                <a:solidFill>
                  <a:schemeClr val="accent1"/>
                </a:solidFill>
              </a:rPr>
              <a:t>If a transaction reads the value of an operation from an uncommitted transaction and commits before the transaction from where it has read the value, then such a schedule is called a Non-Recoverable schedule.</a:t>
            </a:r>
          </a:p>
          <a:p>
            <a:endParaRPr lang="en-US" dirty="0"/>
          </a:p>
          <a:p>
            <a:r>
              <a:rPr lang="en-US" dirty="0"/>
              <a:t> A non-recoverable schedule means when there is a system failure, we may not be able to recover to a consistent database state. If the commit operation of </a:t>
            </a:r>
            <a:r>
              <a:rPr lang="en-US" dirty="0" err="1"/>
              <a:t>Ti</a:t>
            </a:r>
            <a:r>
              <a:rPr lang="en-US" dirty="0"/>
              <a:t> doesn't occur before the commit operation of Tj, it is non-recoverable.</a:t>
            </a:r>
          </a:p>
        </p:txBody>
      </p:sp>
      <p:pic>
        <p:nvPicPr>
          <p:cNvPr id="7" name="Picture 6">
            <a:extLst>
              <a:ext uri="{FF2B5EF4-FFF2-40B4-BE49-F238E27FC236}">
                <a16:creationId xmlns:a16="http://schemas.microsoft.com/office/drawing/2014/main" id="{27A673CB-2152-9100-EFD3-380369ABF875}"/>
              </a:ext>
            </a:extLst>
          </p:cNvPr>
          <p:cNvPicPr>
            <a:picLocks noChangeAspect="1"/>
          </p:cNvPicPr>
          <p:nvPr/>
        </p:nvPicPr>
        <p:blipFill>
          <a:blip r:embed="rId2"/>
          <a:stretch>
            <a:fillRect/>
          </a:stretch>
        </p:blipFill>
        <p:spPr>
          <a:xfrm>
            <a:off x="7821420" y="2394281"/>
            <a:ext cx="3739623" cy="4087091"/>
          </a:xfrm>
          <a:prstGeom prst="rect">
            <a:avLst/>
          </a:prstGeom>
        </p:spPr>
      </p:pic>
      <p:sp>
        <p:nvSpPr>
          <p:cNvPr id="11" name="TextBox 10">
            <a:extLst>
              <a:ext uri="{FF2B5EF4-FFF2-40B4-BE49-F238E27FC236}">
                <a16:creationId xmlns:a16="http://schemas.microsoft.com/office/drawing/2014/main" id="{1593BDBD-8D5D-76D6-7ADD-8B482DBB75C3}"/>
              </a:ext>
            </a:extLst>
          </p:cNvPr>
          <p:cNvSpPr txBox="1"/>
          <p:nvPr/>
        </p:nvSpPr>
        <p:spPr>
          <a:xfrm>
            <a:off x="318654" y="4851645"/>
            <a:ext cx="7502765" cy="1200329"/>
          </a:xfrm>
          <a:prstGeom prst="rect">
            <a:avLst/>
          </a:prstGeom>
          <a:noFill/>
        </p:spPr>
        <p:txBody>
          <a:bodyPr wrap="square">
            <a:spAutoFit/>
          </a:bodyPr>
          <a:lstStyle/>
          <a:p>
            <a:pPr algn="just"/>
            <a:r>
              <a:rPr lang="en-US" dirty="0"/>
              <a:t>Consider the following Schedule involving two transactions T1 and T2. T2 read the value of A written by T1 and committed. T1 might later abort/commit; therefore, the value read by T2 is wrong, but since T2 committed, this Schedule is non-recoverable.</a:t>
            </a:r>
          </a:p>
        </p:txBody>
      </p:sp>
    </p:spTree>
    <p:extLst>
      <p:ext uri="{BB962C8B-B14F-4D97-AF65-F5344CB8AC3E}">
        <p14:creationId xmlns:p14="http://schemas.microsoft.com/office/powerpoint/2010/main" val="936973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D53DC-1E57-04B0-7206-063DA5C5CBED}"/>
              </a:ext>
            </a:extLst>
          </p:cNvPr>
          <p:cNvSpPr txBox="1"/>
          <p:nvPr/>
        </p:nvSpPr>
        <p:spPr>
          <a:xfrm>
            <a:off x="720436" y="418283"/>
            <a:ext cx="9130145" cy="2031325"/>
          </a:xfrm>
          <a:prstGeom prst="rect">
            <a:avLst/>
          </a:prstGeom>
          <a:noFill/>
        </p:spPr>
        <p:txBody>
          <a:bodyPr wrap="square">
            <a:spAutoFit/>
          </a:bodyPr>
          <a:lstStyle/>
          <a:p>
            <a:r>
              <a:rPr lang="en-US" b="1" dirty="0">
                <a:solidFill>
                  <a:schemeClr val="accent1"/>
                </a:solidFill>
              </a:rPr>
              <a:t>Remember-</a:t>
            </a:r>
          </a:p>
          <a:p>
            <a:r>
              <a:rPr lang="en-US" dirty="0"/>
              <a:t> </a:t>
            </a:r>
          </a:p>
          <a:p>
            <a:endParaRPr lang="en-US" dirty="0"/>
          </a:p>
          <a:p>
            <a:pPr marL="285750" indent="-285750">
              <a:buFont typeface="Arial" panose="020B0604020202020204" pitchFamily="34" charset="0"/>
              <a:buChar char="•"/>
            </a:pPr>
            <a:r>
              <a:rPr lang="en-US" dirty="0"/>
              <a:t>Strict schedules are stricter than cascade-less schedules.</a:t>
            </a:r>
          </a:p>
          <a:p>
            <a:pPr marL="285750" indent="-285750">
              <a:buFont typeface="Arial" panose="020B0604020202020204" pitchFamily="34" charset="0"/>
              <a:buChar char="•"/>
            </a:pPr>
            <a:r>
              <a:rPr lang="en-US" dirty="0"/>
              <a:t>All strict schedules are Cascadeless schedules.</a:t>
            </a:r>
          </a:p>
          <a:p>
            <a:pPr marL="285750" indent="-285750">
              <a:buFont typeface="Arial" panose="020B0604020202020204" pitchFamily="34" charset="0"/>
              <a:buChar char="•"/>
            </a:pPr>
            <a:r>
              <a:rPr lang="en-US" dirty="0"/>
              <a:t>All Cascadeless schedules are not strict schedules.</a:t>
            </a:r>
          </a:p>
          <a:p>
            <a:pPr marL="285750" indent="-285750">
              <a:buFont typeface="Arial" panose="020B0604020202020204" pitchFamily="34" charset="0"/>
              <a:buChar char="•"/>
            </a:pPr>
            <a:r>
              <a:rPr lang="en-US" dirty="0"/>
              <a:t> </a:t>
            </a:r>
          </a:p>
        </p:txBody>
      </p:sp>
      <p:pic>
        <p:nvPicPr>
          <p:cNvPr id="5" name="Picture 4">
            <a:extLst>
              <a:ext uri="{FF2B5EF4-FFF2-40B4-BE49-F238E27FC236}">
                <a16:creationId xmlns:a16="http://schemas.microsoft.com/office/drawing/2014/main" id="{8D1E1083-C193-7699-F325-AA6F3CFC6671}"/>
              </a:ext>
            </a:extLst>
          </p:cNvPr>
          <p:cNvPicPr>
            <a:picLocks noChangeAspect="1"/>
          </p:cNvPicPr>
          <p:nvPr/>
        </p:nvPicPr>
        <p:blipFill>
          <a:blip r:embed="rId2"/>
          <a:stretch>
            <a:fillRect/>
          </a:stretch>
        </p:blipFill>
        <p:spPr>
          <a:xfrm>
            <a:off x="2941173" y="2779426"/>
            <a:ext cx="6623566" cy="3257933"/>
          </a:xfrm>
          <a:prstGeom prst="rect">
            <a:avLst/>
          </a:prstGeom>
        </p:spPr>
      </p:pic>
    </p:spTree>
    <p:extLst>
      <p:ext uri="{BB962C8B-B14F-4D97-AF65-F5344CB8AC3E}">
        <p14:creationId xmlns:p14="http://schemas.microsoft.com/office/powerpoint/2010/main" val="2209351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0ED50-99E5-BBC0-7672-03B9F30A6ABD}"/>
              </a:ext>
            </a:extLst>
          </p:cNvPr>
          <p:cNvPicPr>
            <a:picLocks noChangeAspect="1"/>
          </p:cNvPicPr>
          <p:nvPr/>
        </p:nvPicPr>
        <p:blipFill>
          <a:blip r:embed="rId2"/>
          <a:stretch>
            <a:fillRect/>
          </a:stretch>
        </p:blipFill>
        <p:spPr>
          <a:xfrm>
            <a:off x="318655" y="480168"/>
            <a:ext cx="6212341" cy="3134098"/>
          </a:xfrm>
          <a:prstGeom prst="rect">
            <a:avLst/>
          </a:prstGeom>
        </p:spPr>
      </p:pic>
      <p:sp>
        <p:nvSpPr>
          <p:cNvPr id="4" name="TextBox 3">
            <a:extLst>
              <a:ext uri="{FF2B5EF4-FFF2-40B4-BE49-F238E27FC236}">
                <a16:creationId xmlns:a16="http://schemas.microsoft.com/office/drawing/2014/main" id="{971FB5E8-AD61-B20E-80F1-F4A2254B5051}"/>
              </a:ext>
            </a:extLst>
          </p:cNvPr>
          <p:cNvSpPr txBox="1"/>
          <p:nvPr/>
        </p:nvSpPr>
        <p:spPr>
          <a:xfrm>
            <a:off x="180110" y="110836"/>
            <a:ext cx="4738254" cy="369332"/>
          </a:xfrm>
          <a:prstGeom prst="rect">
            <a:avLst/>
          </a:prstGeom>
          <a:noFill/>
        </p:spPr>
        <p:txBody>
          <a:bodyPr wrap="square" rtlCol="0">
            <a:spAutoFit/>
          </a:bodyPr>
          <a:lstStyle/>
          <a:p>
            <a:r>
              <a:rPr lang="en-US" b="1" dirty="0">
                <a:solidFill>
                  <a:schemeClr val="accent1"/>
                </a:solidFill>
              </a:rPr>
              <a:t>Concurrency Control Problems</a:t>
            </a:r>
          </a:p>
        </p:txBody>
      </p:sp>
      <p:pic>
        <p:nvPicPr>
          <p:cNvPr id="6" name="Picture 5">
            <a:extLst>
              <a:ext uri="{FF2B5EF4-FFF2-40B4-BE49-F238E27FC236}">
                <a16:creationId xmlns:a16="http://schemas.microsoft.com/office/drawing/2014/main" id="{A66E642D-1226-5595-251A-8C9610AA87E4}"/>
              </a:ext>
            </a:extLst>
          </p:cNvPr>
          <p:cNvPicPr>
            <a:picLocks noChangeAspect="1"/>
          </p:cNvPicPr>
          <p:nvPr/>
        </p:nvPicPr>
        <p:blipFill>
          <a:blip r:embed="rId3"/>
          <a:stretch>
            <a:fillRect/>
          </a:stretch>
        </p:blipFill>
        <p:spPr>
          <a:xfrm>
            <a:off x="5874327" y="3623625"/>
            <a:ext cx="6106823" cy="3050368"/>
          </a:xfrm>
          <a:prstGeom prst="rect">
            <a:avLst/>
          </a:prstGeom>
        </p:spPr>
      </p:pic>
      <p:sp>
        <p:nvSpPr>
          <p:cNvPr id="7" name="TextBox 6">
            <a:extLst>
              <a:ext uri="{FF2B5EF4-FFF2-40B4-BE49-F238E27FC236}">
                <a16:creationId xmlns:a16="http://schemas.microsoft.com/office/drawing/2014/main" id="{999EFB67-075C-B0FC-4705-44307364A4A5}"/>
              </a:ext>
            </a:extLst>
          </p:cNvPr>
          <p:cNvSpPr txBox="1"/>
          <p:nvPr/>
        </p:nvSpPr>
        <p:spPr>
          <a:xfrm>
            <a:off x="6816436" y="1704109"/>
            <a:ext cx="3990109" cy="369332"/>
          </a:xfrm>
          <a:prstGeom prst="rect">
            <a:avLst/>
          </a:prstGeom>
          <a:noFill/>
        </p:spPr>
        <p:txBody>
          <a:bodyPr wrap="square" rtlCol="0">
            <a:spAutoFit/>
          </a:bodyPr>
          <a:lstStyle/>
          <a:p>
            <a:r>
              <a:rPr lang="en-US" b="1" dirty="0">
                <a:solidFill>
                  <a:schemeClr val="accent1"/>
                </a:solidFill>
              </a:rPr>
              <a:t>LOST UPDATE</a:t>
            </a:r>
          </a:p>
        </p:txBody>
      </p:sp>
      <p:sp>
        <p:nvSpPr>
          <p:cNvPr id="8" name="TextBox 7">
            <a:extLst>
              <a:ext uri="{FF2B5EF4-FFF2-40B4-BE49-F238E27FC236}">
                <a16:creationId xmlns:a16="http://schemas.microsoft.com/office/drawing/2014/main" id="{1E8B813A-834A-6B99-0D42-CEC2B779CBB0}"/>
              </a:ext>
            </a:extLst>
          </p:cNvPr>
          <p:cNvSpPr txBox="1"/>
          <p:nvPr/>
        </p:nvSpPr>
        <p:spPr>
          <a:xfrm>
            <a:off x="2590806" y="5195457"/>
            <a:ext cx="3990109" cy="369332"/>
          </a:xfrm>
          <a:prstGeom prst="rect">
            <a:avLst/>
          </a:prstGeom>
          <a:noFill/>
        </p:spPr>
        <p:txBody>
          <a:bodyPr wrap="square" rtlCol="0">
            <a:spAutoFit/>
          </a:bodyPr>
          <a:lstStyle/>
          <a:p>
            <a:r>
              <a:rPr lang="en-US" b="1" dirty="0">
                <a:solidFill>
                  <a:schemeClr val="accent1"/>
                </a:solidFill>
              </a:rPr>
              <a:t>DIRTY READ</a:t>
            </a:r>
          </a:p>
        </p:txBody>
      </p:sp>
    </p:spTree>
    <p:extLst>
      <p:ext uri="{BB962C8B-B14F-4D97-AF65-F5344CB8AC3E}">
        <p14:creationId xmlns:p14="http://schemas.microsoft.com/office/powerpoint/2010/main" val="410674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AE6C0-9CE8-F2AB-BE47-80AFE7F57BEC}"/>
              </a:ext>
            </a:extLst>
          </p:cNvPr>
          <p:cNvPicPr>
            <a:picLocks noChangeAspect="1"/>
          </p:cNvPicPr>
          <p:nvPr/>
        </p:nvPicPr>
        <p:blipFill>
          <a:blip r:embed="rId2"/>
          <a:stretch>
            <a:fillRect/>
          </a:stretch>
        </p:blipFill>
        <p:spPr>
          <a:xfrm>
            <a:off x="854219" y="823912"/>
            <a:ext cx="4581525" cy="5210175"/>
          </a:xfrm>
          <a:prstGeom prst="rect">
            <a:avLst/>
          </a:prstGeom>
        </p:spPr>
      </p:pic>
      <p:sp>
        <p:nvSpPr>
          <p:cNvPr id="6" name="TextBox 5">
            <a:extLst>
              <a:ext uri="{FF2B5EF4-FFF2-40B4-BE49-F238E27FC236}">
                <a16:creationId xmlns:a16="http://schemas.microsoft.com/office/drawing/2014/main" id="{BDD52289-C552-935B-0B0E-2BF2DACD75AE}"/>
              </a:ext>
            </a:extLst>
          </p:cNvPr>
          <p:cNvSpPr txBox="1"/>
          <p:nvPr/>
        </p:nvSpPr>
        <p:spPr>
          <a:xfrm>
            <a:off x="6622473" y="2549236"/>
            <a:ext cx="4322618" cy="369332"/>
          </a:xfrm>
          <a:prstGeom prst="rect">
            <a:avLst/>
          </a:prstGeom>
          <a:noFill/>
        </p:spPr>
        <p:txBody>
          <a:bodyPr wrap="square" rtlCol="0">
            <a:spAutoFit/>
          </a:bodyPr>
          <a:lstStyle/>
          <a:p>
            <a:r>
              <a:rPr lang="en-US" b="1" dirty="0">
                <a:solidFill>
                  <a:schemeClr val="accent1"/>
                </a:solidFill>
              </a:rPr>
              <a:t>INCORRECT SUMMARY PROBLEM</a:t>
            </a:r>
          </a:p>
        </p:txBody>
      </p:sp>
    </p:spTree>
    <p:extLst>
      <p:ext uri="{BB962C8B-B14F-4D97-AF65-F5344CB8AC3E}">
        <p14:creationId xmlns:p14="http://schemas.microsoft.com/office/powerpoint/2010/main" val="3831187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1566D5-945B-6598-8AFC-473C2B53EF8D}"/>
              </a:ext>
            </a:extLst>
          </p:cNvPr>
          <p:cNvSpPr txBox="1"/>
          <p:nvPr/>
        </p:nvSpPr>
        <p:spPr>
          <a:xfrm>
            <a:off x="180108" y="224273"/>
            <a:ext cx="11873347" cy="1200329"/>
          </a:xfrm>
          <a:prstGeom prst="rect">
            <a:avLst/>
          </a:prstGeom>
          <a:noFill/>
        </p:spPr>
        <p:txBody>
          <a:bodyPr wrap="square">
            <a:spAutoFit/>
          </a:bodyPr>
          <a:lstStyle/>
          <a:p>
            <a:r>
              <a:rPr lang="en-US" b="1" dirty="0">
                <a:solidFill>
                  <a:schemeClr val="accent1"/>
                </a:solidFill>
              </a:rPr>
              <a:t>What is Concurrency Control?</a:t>
            </a:r>
          </a:p>
          <a:p>
            <a:endParaRPr lang="en-US" b="1" dirty="0">
              <a:solidFill>
                <a:schemeClr val="accent1"/>
              </a:solidFill>
            </a:endParaRPr>
          </a:p>
          <a:p>
            <a:r>
              <a:rPr lang="en-US" b="1" dirty="0"/>
              <a:t>The process of managing the simultaneous execution of transactions in a shared database, to ensure the serializability of transactions, is known as concurrency control</a:t>
            </a:r>
          </a:p>
        </p:txBody>
      </p:sp>
      <p:sp>
        <p:nvSpPr>
          <p:cNvPr id="5" name="TextBox 4">
            <a:extLst>
              <a:ext uri="{FF2B5EF4-FFF2-40B4-BE49-F238E27FC236}">
                <a16:creationId xmlns:a16="http://schemas.microsoft.com/office/drawing/2014/main" id="{8AFD3271-B2C3-60EF-7A75-4DBC538B0F01}"/>
              </a:ext>
            </a:extLst>
          </p:cNvPr>
          <p:cNvSpPr txBox="1"/>
          <p:nvPr/>
        </p:nvSpPr>
        <p:spPr>
          <a:xfrm>
            <a:off x="180107" y="2094545"/>
            <a:ext cx="11873347" cy="1754326"/>
          </a:xfrm>
          <a:prstGeom prst="rect">
            <a:avLst/>
          </a:prstGeom>
          <a:noFill/>
        </p:spPr>
        <p:txBody>
          <a:bodyPr wrap="square">
            <a:spAutoFit/>
          </a:bodyPr>
          <a:lstStyle/>
          <a:p>
            <a:r>
              <a:rPr lang="en-US" b="1" dirty="0">
                <a:solidFill>
                  <a:schemeClr val="accent1"/>
                </a:solidFill>
              </a:rPr>
              <a:t>Why we need Concurrency Control? </a:t>
            </a:r>
          </a:p>
          <a:p>
            <a:endParaRPr lang="en-US" b="1" dirty="0">
              <a:solidFill>
                <a:schemeClr val="accent1"/>
              </a:solidFill>
            </a:endParaRPr>
          </a:p>
          <a:p>
            <a:r>
              <a:rPr lang="en-US" b="1" dirty="0"/>
              <a:t>Simultaneous execution of transactions over a shared database can create several data integrity and consistency problems: • Lost Updates. </a:t>
            </a:r>
          </a:p>
          <a:p>
            <a:r>
              <a:rPr lang="en-US" b="1" dirty="0"/>
              <a:t>• Uncommitted Data.</a:t>
            </a:r>
          </a:p>
          <a:p>
            <a:r>
              <a:rPr lang="en-US" b="1" dirty="0"/>
              <a:t> • Inconsistent retrievals. </a:t>
            </a:r>
          </a:p>
        </p:txBody>
      </p:sp>
      <p:sp>
        <p:nvSpPr>
          <p:cNvPr id="7" name="TextBox 6">
            <a:extLst>
              <a:ext uri="{FF2B5EF4-FFF2-40B4-BE49-F238E27FC236}">
                <a16:creationId xmlns:a16="http://schemas.microsoft.com/office/drawing/2014/main" id="{88481C6A-AA6C-F7FF-91B1-716A0BD8CA16}"/>
              </a:ext>
            </a:extLst>
          </p:cNvPr>
          <p:cNvSpPr txBox="1"/>
          <p:nvPr/>
        </p:nvSpPr>
        <p:spPr>
          <a:xfrm>
            <a:off x="180107" y="4629927"/>
            <a:ext cx="11873346" cy="1477328"/>
          </a:xfrm>
          <a:prstGeom prst="rect">
            <a:avLst/>
          </a:prstGeom>
          <a:noFill/>
        </p:spPr>
        <p:txBody>
          <a:bodyPr wrap="square">
            <a:spAutoFit/>
          </a:bodyPr>
          <a:lstStyle/>
          <a:p>
            <a:r>
              <a:rPr lang="en-US" b="1" dirty="0">
                <a:solidFill>
                  <a:schemeClr val="accent1"/>
                </a:solidFill>
              </a:rPr>
              <a:t>Pessimistic Concurrency Control </a:t>
            </a:r>
          </a:p>
          <a:p>
            <a:endParaRPr lang="en-US" b="1" dirty="0">
              <a:solidFill>
                <a:schemeClr val="accent1"/>
              </a:solidFill>
            </a:endParaRPr>
          </a:p>
          <a:p>
            <a:r>
              <a:rPr lang="en-US" dirty="0"/>
              <a:t>•Pessimistic Concurrency Control assumes that conflicts will happen </a:t>
            </a:r>
          </a:p>
          <a:p>
            <a:endParaRPr lang="en-US" dirty="0"/>
          </a:p>
          <a:p>
            <a:r>
              <a:rPr lang="en-US" dirty="0"/>
              <a:t>•Pessimistic Concurrency Control techniques detect conflicts as soon as they occur and resolve them using blocking</a:t>
            </a:r>
          </a:p>
        </p:txBody>
      </p:sp>
    </p:spTree>
    <p:extLst>
      <p:ext uri="{BB962C8B-B14F-4D97-AF65-F5344CB8AC3E}">
        <p14:creationId xmlns:p14="http://schemas.microsoft.com/office/powerpoint/2010/main" val="406451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D1003-0572-FDFE-2A5E-BEC6C6ADAA26}"/>
              </a:ext>
            </a:extLst>
          </p:cNvPr>
          <p:cNvSpPr txBox="1"/>
          <p:nvPr/>
        </p:nvSpPr>
        <p:spPr>
          <a:xfrm>
            <a:off x="290946" y="348918"/>
            <a:ext cx="11596254" cy="1200329"/>
          </a:xfrm>
          <a:prstGeom prst="rect">
            <a:avLst/>
          </a:prstGeom>
          <a:noFill/>
        </p:spPr>
        <p:txBody>
          <a:bodyPr wrap="square">
            <a:spAutoFit/>
          </a:bodyPr>
          <a:lstStyle/>
          <a:p>
            <a:r>
              <a:rPr lang="en-US" b="1" dirty="0">
                <a:solidFill>
                  <a:schemeClr val="accent1"/>
                </a:solidFill>
              </a:rPr>
              <a:t>Concurrency Control Protocols</a:t>
            </a:r>
          </a:p>
          <a:p>
            <a:endParaRPr lang="en-US" dirty="0"/>
          </a:p>
          <a:p>
            <a:r>
              <a:rPr lang="en-US" b="1" dirty="0"/>
              <a:t>To avoid concurrency control problems and to maintain consistency and serializability during the execution of concurrent transactions some rules are made. These rules are known as Concurrency Control Protocols.</a:t>
            </a:r>
          </a:p>
        </p:txBody>
      </p:sp>
      <p:sp>
        <p:nvSpPr>
          <p:cNvPr id="4" name="TextBox 3">
            <a:extLst>
              <a:ext uri="{FF2B5EF4-FFF2-40B4-BE49-F238E27FC236}">
                <a16:creationId xmlns:a16="http://schemas.microsoft.com/office/drawing/2014/main" id="{AB50550B-6199-EEE4-46C1-D5FA1141FE4F}"/>
              </a:ext>
            </a:extLst>
          </p:cNvPr>
          <p:cNvSpPr txBox="1"/>
          <p:nvPr/>
        </p:nvSpPr>
        <p:spPr>
          <a:xfrm>
            <a:off x="290946" y="1734373"/>
            <a:ext cx="11596254" cy="2031325"/>
          </a:xfrm>
          <a:prstGeom prst="rect">
            <a:avLst/>
          </a:prstGeom>
          <a:noFill/>
        </p:spPr>
        <p:txBody>
          <a:bodyPr wrap="square">
            <a:spAutoFit/>
          </a:bodyPr>
          <a:lstStyle/>
          <a:p>
            <a:r>
              <a:rPr lang="en-US" dirty="0"/>
              <a:t>•We have concurrency control protocols to ensure the atomicity, isolation, and serializability of concurrent transactions.</a:t>
            </a:r>
          </a:p>
          <a:p>
            <a:endParaRPr lang="en-US" dirty="0"/>
          </a:p>
          <a:p>
            <a:r>
              <a:rPr lang="en-US" dirty="0"/>
              <a:t> </a:t>
            </a:r>
            <a:r>
              <a:rPr lang="en-US" b="1" dirty="0"/>
              <a:t>Concurrency control protocols can be broadly divided into two categories −</a:t>
            </a:r>
          </a:p>
          <a:p>
            <a:endParaRPr lang="en-US" dirty="0"/>
          </a:p>
          <a:p>
            <a:r>
              <a:rPr lang="en-US" dirty="0"/>
              <a:t> </a:t>
            </a:r>
            <a:r>
              <a:rPr lang="en-US" b="1" dirty="0">
                <a:solidFill>
                  <a:schemeClr val="accent1"/>
                </a:solidFill>
              </a:rPr>
              <a:t>• Lock-based protocols</a:t>
            </a:r>
          </a:p>
          <a:p>
            <a:endParaRPr lang="en-US" b="1" dirty="0">
              <a:solidFill>
                <a:schemeClr val="accent1"/>
              </a:solidFill>
            </a:endParaRPr>
          </a:p>
          <a:p>
            <a:r>
              <a:rPr lang="en-US" b="1" dirty="0">
                <a:solidFill>
                  <a:schemeClr val="accent1"/>
                </a:solidFill>
              </a:rPr>
              <a:t> •Time stamp-based protocols </a:t>
            </a:r>
          </a:p>
        </p:txBody>
      </p:sp>
    </p:spTree>
    <p:extLst>
      <p:ext uri="{BB962C8B-B14F-4D97-AF65-F5344CB8AC3E}">
        <p14:creationId xmlns:p14="http://schemas.microsoft.com/office/powerpoint/2010/main" val="318714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D0B96-B05B-549D-AA73-FB295A853FF3}"/>
              </a:ext>
            </a:extLst>
          </p:cNvPr>
          <p:cNvSpPr txBox="1"/>
          <p:nvPr/>
        </p:nvSpPr>
        <p:spPr>
          <a:xfrm>
            <a:off x="443345" y="293362"/>
            <a:ext cx="8825345" cy="369332"/>
          </a:xfrm>
          <a:prstGeom prst="rect">
            <a:avLst/>
          </a:prstGeom>
          <a:noFill/>
        </p:spPr>
        <p:txBody>
          <a:bodyPr wrap="square">
            <a:spAutoFit/>
          </a:bodyPr>
          <a:lstStyle/>
          <a:p>
            <a:r>
              <a:rPr lang="en-US" b="1" dirty="0">
                <a:solidFill>
                  <a:schemeClr val="accent1"/>
                </a:solidFill>
              </a:rPr>
              <a:t>Lock-Based Concurrency Control</a:t>
            </a:r>
          </a:p>
        </p:txBody>
      </p:sp>
      <p:sp>
        <p:nvSpPr>
          <p:cNvPr id="5" name="TextBox 4">
            <a:extLst>
              <a:ext uri="{FF2B5EF4-FFF2-40B4-BE49-F238E27FC236}">
                <a16:creationId xmlns:a16="http://schemas.microsoft.com/office/drawing/2014/main" id="{D6C14B48-FAEC-6820-4F04-A804798B02A8}"/>
              </a:ext>
            </a:extLst>
          </p:cNvPr>
          <p:cNvSpPr txBox="1"/>
          <p:nvPr/>
        </p:nvSpPr>
        <p:spPr>
          <a:xfrm>
            <a:off x="221672" y="954422"/>
            <a:ext cx="11748655" cy="2957861"/>
          </a:xfrm>
          <a:prstGeom prst="rect">
            <a:avLst/>
          </a:prstGeom>
          <a:noFill/>
        </p:spPr>
        <p:txBody>
          <a:bodyPr wrap="square">
            <a:spAutoFit/>
          </a:bodyPr>
          <a:lstStyle/>
          <a:p>
            <a:pPr marL="285750" indent="-285750">
              <a:buFont typeface="Arial" panose="020B0604020202020204" pitchFamily="34" charset="0"/>
              <a:buChar char="•"/>
            </a:pPr>
            <a:r>
              <a:rPr lang="en-US" dirty="0"/>
              <a:t>A lock is a mechanism to control concurrent access to a data item </a:t>
            </a:r>
          </a:p>
          <a:p>
            <a:endParaRPr lang="en-US" dirty="0"/>
          </a:p>
          <a:p>
            <a:r>
              <a:rPr lang="en-US" dirty="0"/>
              <a:t>• Data items can be locked in two modes: </a:t>
            </a:r>
          </a:p>
          <a:p>
            <a:pPr marL="342900" indent="-342900">
              <a:buAutoNum type="arabicPeriod"/>
            </a:pPr>
            <a:r>
              <a:rPr lang="en-US" b="1" dirty="0">
                <a:solidFill>
                  <a:schemeClr val="accent1"/>
                </a:solidFill>
              </a:rPr>
              <a:t>exclusive (X) mode. </a:t>
            </a:r>
            <a:r>
              <a:rPr lang="en-US" dirty="0"/>
              <a:t>A data item can be both read as well as written. X-lock is requested using lock-X instruction.</a:t>
            </a:r>
          </a:p>
          <a:p>
            <a:r>
              <a:rPr lang="en-US" dirty="0"/>
              <a:t> </a:t>
            </a:r>
          </a:p>
          <a:p>
            <a:r>
              <a:rPr lang="en-US" b="1" dirty="0">
                <a:solidFill>
                  <a:schemeClr val="accent1"/>
                </a:solidFill>
              </a:rPr>
              <a:t>2. shared (S) mode. </a:t>
            </a:r>
          </a:p>
          <a:p>
            <a:pPr marL="285750" indent="-285750">
              <a:lnSpc>
                <a:spcPct val="150000"/>
              </a:lnSpc>
              <a:buFont typeface="Arial" panose="020B0604020202020204" pitchFamily="34" charset="0"/>
              <a:buChar char="•"/>
            </a:pPr>
            <a:r>
              <a:rPr lang="en-US" dirty="0"/>
              <a:t> A data item can only be read. S-lock is requested using lock-S instruction. </a:t>
            </a:r>
          </a:p>
          <a:p>
            <a:pPr marL="285750" indent="-285750">
              <a:lnSpc>
                <a:spcPct val="150000"/>
              </a:lnSpc>
              <a:buFont typeface="Arial" panose="020B0604020202020204" pitchFamily="34" charset="0"/>
              <a:buChar char="•"/>
            </a:pPr>
            <a:r>
              <a:rPr lang="en-US" dirty="0"/>
              <a:t> Lock requests are made to the concurrency-control manager by the programmer. </a:t>
            </a:r>
          </a:p>
          <a:p>
            <a:pPr marL="285750" indent="-285750">
              <a:lnSpc>
                <a:spcPct val="150000"/>
              </a:lnSpc>
              <a:buFont typeface="Arial" panose="020B0604020202020204" pitchFamily="34" charset="0"/>
              <a:buChar char="•"/>
            </a:pPr>
            <a:r>
              <a:rPr lang="en-US" dirty="0"/>
              <a:t> The transaction can proceed only after the request is granted</a:t>
            </a:r>
          </a:p>
        </p:txBody>
      </p:sp>
    </p:spTree>
    <p:extLst>
      <p:ext uri="{BB962C8B-B14F-4D97-AF65-F5344CB8AC3E}">
        <p14:creationId xmlns:p14="http://schemas.microsoft.com/office/powerpoint/2010/main" val="197125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663AE-80F7-389E-F3CE-869D26416474}"/>
              </a:ext>
            </a:extLst>
          </p:cNvPr>
          <p:cNvSpPr txBox="1"/>
          <p:nvPr/>
        </p:nvSpPr>
        <p:spPr>
          <a:xfrm>
            <a:off x="214744" y="751252"/>
            <a:ext cx="11762511" cy="5632311"/>
          </a:xfrm>
          <a:prstGeom prst="rect">
            <a:avLst/>
          </a:prstGeom>
          <a:noFill/>
        </p:spPr>
        <p:txBody>
          <a:bodyPr wrap="square">
            <a:spAutoFit/>
          </a:bodyPr>
          <a:lstStyle/>
          <a:p>
            <a:r>
              <a:rPr lang="en-US" dirty="0"/>
              <a:t>Example of a transaction performing locking:</a:t>
            </a:r>
          </a:p>
          <a:p>
            <a:pPr>
              <a:lnSpc>
                <a:spcPct val="200000"/>
              </a:lnSpc>
            </a:pPr>
            <a:r>
              <a:rPr lang="en-US" b="1" dirty="0"/>
              <a:t>T2</a:t>
            </a:r>
            <a:r>
              <a:rPr lang="en-US" b="1" dirty="0">
                <a:solidFill>
                  <a:schemeClr val="accent1"/>
                </a:solidFill>
              </a:rPr>
              <a:t>: lock-S(A);</a:t>
            </a:r>
          </a:p>
          <a:p>
            <a:pPr>
              <a:lnSpc>
                <a:spcPct val="200000"/>
              </a:lnSpc>
            </a:pPr>
            <a:r>
              <a:rPr lang="en-US" b="1" dirty="0">
                <a:solidFill>
                  <a:schemeClr val="accent1"/>
                </a:solidFill>
              </a:rPr>
              <a:t>read (A);</a:t>
            </a:r>
          </a:p>
          <a:p>
            <a:pPr>
              <a:lnSpc>
                <a:spcPct val="200000"/>
              </a:lnSpc>
            </a:pPr>
            <a:r>
              <a:rPr lang="en-US" b="1" dirty="0">
                <a:solidFill>
                  <a:schemeClr val="accent1"/>
                </a:solidFill>
              </a:rPr>
              <a:t>unlock(A);</a:t>
            </a:r>
          </a:p>
          <a:p>
            <a:pPr>
              <a:lnSpc>
                <a:spcPct val="200000"/>
              </a:lnSpc>
            </a:pPr>
            <a:r>
              <a:rPr lang="en-US" b="1" dirty="0">
                <a:solidFill>
                  <a:schemeClr val="accent1"/>
                </a:solidFill>
              </a:rPr>
              <a:t>lock-S(B);</a:t>
            </a:r>
          </a:p>
          <a:p>
            <a:pPr>
              <a:lnSpc>
                <a:spcPct val="200000"/>
              </a:lnSpc>
            </a:pPr>
            <a:r>
              <a:rPr lang="en-US" b="1" dirty="0">
                <a:solidFill>
                  <a:schemeClr val="accent1"/>
                </a:solidFill>
              </a:rPr>
              <a:t>read (B);</a:t>
            </a:r>
          </a:p>
          <a:p>
            <a:pPr>
              <a:lnSpc>
                <a:spcPct val="200000"/>
              </a:lnSpc>
            </a:pPr>
            <a:r>
              <a:rPr lang="en-US" b="1" dirty="0">
                <a:solidFill>
                  <a:schemeClr val="accent1"/>
                </a:solidFill>
              </a:rPr>
              <a:t>unlock(B);</a:t>
            </a:r>
          </a:p>
          <a:p>
            <a:pPr>
              <a:lnSpc>
                <a:spcPct val="200000"/>
              </a:lnSpc>
            </a:pPr>
            <a:r>
              <a:rPr lang="en-US" b="1" dirty="0">
                <a:solidFill>
                  <a:schemeClr val="accent1"/>
                </a:solidFill>
              </a:rPr>
              <a:t>display(A+B)</a:t>
            </a:r>
          </a:p>
          <a:p>
            <a:r>
              <a:rPr lang="en-US" dirty="0"/>
              <a:t>• Locking as above is not sufficient to guarantee serializability — if A and B get updated in between the read of A and B, the displayed sum would be wrong.</a:t>
            </a:r>
          </a:p>
          <a:p>
            <a:endParaRPr lang="en-US" dirty="0"/>
          </a:p>
          <a:p>
            <a:r>
              <a:rPr lang="en-US" dirty="0"/>
              <a:t>• </a:t>
            </a:r>
            <a:r>
              <a:rPr lang="en-US" b="1" dirty="0"/>
              <a:t>A locking protocol is a set of rules followed by all transactions while requesting and releasing locks. Locking protocols restrict the set of possible schedules</a:t>
            </a:r>
          </a:p>
        </p:txBody>
      </p:sp>
    </p:spTree>
    <p:extLst>
      <p:ext uri="{BB962C8B-B14F-4D97-AF65-F5344CB8AC3E}">
        <p14:creationId xmlns:p14="http://schemas.microsoft.com/office/powerpoint/2010/main" val="1228740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34AE6-9044-1BF4-5C10-6FDE8372CB28}"/>
              </a:ext>
            </a:extLst>
          </p:cNvPr>
          <p:cNvSpPr txBox="1"/>
          <p:nvPr/>
        </p:nvSpPr>
        <p:spPr>
          <a:xfrm>
            <a:off x="374073" y="362589"/>
            <a:ext cx="6096000" cy="369332"/>
          </a:xfrm>
          <a:prstGeom prst="rect">
            <a:avLst/>
          </a:prstGeom>
          <a:noFill/>
        </p:spPr>
        <p:txBody>
          <a:bodyPr wrap="square">
            <a:spAutoFit/>
          </a:bodyPr>
          <a:lstStyle/>
          <a:p>
            <a:r>
              <a:rPr lang="en-US" b="1" dirty="0">
                <a:solidFill>
                  <a:schemeClr val="accent1"/>
                </a:solidFill>
              </a:rPr>
              <a:t>Lock Based Protocols </a:t>
            </a:r>
          </a:p>
        </p:txBody>
      </p:sp>
      <p:sp>
        <p:nvSpPr>
          <p:cNvPr id="5" name="TextBox 4">
            <a:extLst>
              <a:ext uri="{FF2B5EF4-FFF2-40B4-BE49-F238E27FC236}">
                <a16:creationId xmlns:a16="http://schemas.microsoft.com/office/drawing/2014/main" id="{B593C719-15E0-2B24-4263-7471555B9D3E}"/>
              </a:ext>
            </a:extLst>
          </p:cNvPr>
          <p:cNvSpPr txBox="1"/>
          <p:nvPr/>
        </p:nvSpPr>
        <p:spPr>
          <a:xfrm>
            <a:off x="374073" y="1069353"/>
            <a:ext cx="11360728" cy="2031325"/>
          </a:xfrm>
          <a:prstGeom prst="rect">
            <a:avLst/>
          </a:prstGeom>
          <a:noFill/>
        </p:spPr>
        <p:txBody>
          <a:bodyPr wrap="square">
            <a:spAutoFit/>
          </a:bodyPr>
          <a:lstStyle/>
          <a:p>
            <a:r>
              <a:rPr lang="en-US" dirty="0"/>
              <a:t>Locks are of two kinds </a:t>
            </a:r>
          </a:p>
          <a:p>
            <a:endParaRPr lang="en-US" dirty="0"/>
          </a:p>
          <a:p>
            <a:r>
              <a:rPr lang="en-US" dirty="0"/>
              <a:t>1</a:t>
            </a:r>
            <a:r>
              <a:rPr lang="en-US" b="1" dirty="0"/>
              <a:t>. Binary Locks: </a:t>
            </a:r>
            <a:r>
              <a:rPr lang="en-US" dirty="0"/>
              <a:t>a lock on a data item can be in two states; it is either locked or unlocked.</a:t>
            </a:r>
          </a:p>
          <a:p>
            <a:endParaRPr lang="en-US" dirty="0"/>
          </a:p>
          <a:p>
            <a:r>
              <a:rPr lang="en-US" dirty="0"/>
              <a:t> </a:t>
            </a:r>
            <a:r>
              <a:rPr lang="en-US" b="1" dirty="0"/>
              <a:t>2. Shared/exclusive: </a:t>
            </a:r>
            <a:r>
              <a:rPr lang="en-US" dirty="0"/>
              <a:t>If a lock is acquired on a data item to perform a write operation, it is an exclusive lock. </a:t>
            </a:r>
          </a:p>
          <a:p>
            <a:endParaRPr lang="en-US" dirty="0"/>
          </a:p>
          <a:p>
            <a:r>
              <a:rPr lang="en-US" b="1" dirty="0"/>
              <a:t>3. Read locks </a:t>
            </a:r>
            <a:r>
              <a:rPr lang="en-US" dirty="0"/>
              <a:t>are shared because no data value is being changed</a:t>
            </a:r>
          </a:p>
        </p:txBody>
      </p:sp>
    </p:spTree>
    <p:extLst>
      <p:ext uri="{BB962C8B-B14F-4D97-AF65-F5344CB8AC3E}">
        <p14:creationId xmlns:p14="http://schemas.microsoft.com/office/powerpoint/2010/main" val="3387363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881A9-0491-FC79-8193-717FBB5F6CB1}"/>
              </a:ext>
            </a:extLst>
          </p:cNvPr>
          <p:cNvSpPr txBox="1"/>
          <p:nvPr/>
        </p:nvSpPr>
        <p:spPr>
          <a:xfrm>
            <a:off x="117762" y="118913"/>
            <a:ext cx="11762510" cy="3693319"/>
          </a:xfrm>
          <a:prstGeom prst="rect">
            <a:avLst/>
          </a:prstGeom>
          <a:noFill/>
        </p:spPr>
        <p:txBody>
          <a:bodyPr wrap="square">
            <a:spAutoFit/>
          </a:bodyPr>
          <a:lstStyle/>
          <a:p>
            <a:r>
              <a:rPr lang="en-US" dirty="0"/>
              <a:t>There are four types of lock protocols available</a:t>
            </a:r>
          </a:p>
          <a:p>
            <a:endParaRPr lang="en-US" dirty="0"/>
          </a:p>
          <a:p>
            <a:r>
              <a:rPr lang="en-US" b="1" dirty="0">
                <a:solidFill>
                  <a:schemeClr val="accent1"/>
                </a:solidFill>
              </a:rPr>
              <a:t>Simplistic Lock Protocol</a:t>
            </a:r>
          </a:p>
          <a:p>
            <a:endParaRPr lang="en-US" dirty="0"/>
          </a:p>
          <a:p>
            <a:r>
              <a:rPr lang="en-US" dirty="0"/>
              <a:t>Simplistic lock-based protocols allow transactions to obtain a lock on every object before the 'write' operation is performed. As soon as 'write' has been done, transactions may unlock the data item. </a:t>
            </a:r>
          </a:p>
          <a:p>
            <a:endParaRPr lang="en-US" dirty="0"/>
          </a:p>
          <a:p>
            <a:r>
              <a:rPr lang="en-US" b="1" dirty="0">
                <a:solidFill>
                  <a:schemeClr val="accent1"/>
                </a:solidFill>
              </a:rPr>
              <a:t>Pre-claiming </a:t>
            </a:r>
          </a:p>
          <a:p>
            <a:endParaRPr lang="en-US" dirty="0"/>
          </a:p>
          <a:p>
            <a:r>
              <a:rPr lang="en-US" dirty="0"/>
              <a:t>In this protocol, a list of data items to be locked is generated by a transaction after evaluating its operations. </a:t>
            </a:r>
          </a:p>
          <a:p>
            <a:r>
              <a:rPr lang="en-US" dirty="0"/>
              <a:t>Before the execution, the transaction requests the system to lock all resources beforehand.</a:t>
            </a:r>
          </a:p>
          <a:p>
            <a:r>
              <a:rPr lang="en-US" dirty="0"/>
              <a:t> After the locks are granted, the execution begins and when all its operations are over locks are released. Else if all the locks are not granted, the transaction rolls back and waits until all locks are granted.</a:t>
            </a:r>
          </a:p>
        </p:txBody>
      </p:sp>
      <p:sp>
        <p:nvSpPr>
          <p:cNvPr id="5" name="TextBox 4">
            <a:extLst>
              <a:ext uri="{FF2B5EF4-FFF2-40B4-BE49-F238E27FC236}">
                <a16:creationId xmlns:a16="http://schemas.microsoft.com/office/drawing/2014/main" id="{50F1C060-2F63-A9B2-B9BA-2C57AEB4F572}"/>
              </a:ext>
            </a:extLst>
          </p:cNvPr>
          <p:cNvSpPr txBox="1"/>
          <p:nvPr/>
        </p:nvSpPr>
        <p:spPr>
          <a:xfrm>
            <a:off x="117762" y="3736163"/>
            <a:ext cx="11977255" cy="3096360"/>
          </a:xfrm>
          <a:prstGeom prst="rect">
            <a:avLst/>
          </a:prstGeom>
          <a:noFill/>
        </p:spPr>
        <p:txBody>
          <a:bodyPr wrap="square">
            <a:spAutoFit/>
          </a:bodyPr>
          <a:lstStyle/>
          <a:p>
            <a:r>
              <a:rPr lang="en-US" b="1" dirty="0">
                <a:solidFill>
                  <a:schemeClr val="accent1"/>
                </a:solidFill>
              </a:rPr>
              <a:t>Two-Phase Locking 2PL</a:t>
            </a:r>
          </a:p>
          <a:p>
            <a:endParaRPr lang="en-US" b="1" dirty="0">
              <a:solidFill>
                <a:schemeClr val="accent1"/>
              </a:solidFill>
            </a:endParaRPr>
          </a:p>
          <a:p>
            <a:pPr marL="285750" indent="-285750">
              <a:lnSpc>
                <a:spcPct val="150000"/>
              </a:lnSpc>
              <a:buFont typeface="Arial" panose="020B0604020202020204" pitchFamily="34" charset="0"/>
              <a:buChar char="•"/>
            </a:pPr>
            <a:r>
              <a:rPr lang="en-US" dirty="0"/>
              <a:t> In this locking protocol transaction execution phase is divided into three parts. In the first part, when a transaction starts executing, it requests for locks needed for the successful execution </a:t>
            </a:r>
          </a:p>
          <a:p>
            <a:pPr marL="285750" indent="-285750">
              <a:lnSpc>
                <a:spcPct val="150000"/>
              </a:lnSpc>
              <a:buFont typeface="Arial" panose="020B0604020202020204" pitchFamily="34" charset="0"/>
              <a:buChar char="•"/>
            </a:pPr>
            <a:r>
              <a:rPr lang="en-US" dirty="0"/>
              <a:t>The second part is where the transaction acquires all locks, and no other lock is required. Transaction keeps executing its operation. </a:t>
            </a:r>
          </a:p>
          <a:p>
            <a:pPr marL="285750" indent="-285750">
              <a:lnSpc>
                <a:spcPct val="150000"/>
              </a:lnSpc>
              <a:buFont typeface="Arial" panose="020B0604020202020204" pitchFamily="34" charset="0"/>
              <a:buChar char="•"/>
            </a:pPr>
            <a:r>
              <a:rPr lang="en-US" dirty="0"/>
              <a:t>As soon as the transaction releases its first lock, the third phase starts. In this phase, a transaction cannot demand for any lock but only releases the acquired locks. </a:t>
            </a:r>
          </a:p>
        </p:txBody>
      </p:sp>
    </p:spTree>
    <p:extLst>
      <p:ext uri="{BB962C8B-B14F-4D97-AF65-F5344CB8AC3E}">
        <p14:creationId xmlns:p14="http://schemas.microsoft.com/office/powerpoint/2010/main" val="210051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B84C41A-3AB9-DA5B-6438-A18680DEE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658" y="1018309"/>
            <a:ext cx="10075057" cy="4454236"/>
          </a:xfrm>
          <a:prstGeom prst="rect">
            <a:avLst/>
          </a:prstGeom>
        </p:spPr>
      </p:pic>
      <p:sp>
        <p:nvSpPr>
          <p:cNvPr id="3" name="TextBox 2">
            <a:extLst>
              <a:ext uri="{FF2B5EF4-FFF2-40B4-BE49-F238E27FC236}">
                <a16:creationId xmlns:a16="http://schemas.microsoft.com/office/drawing/2014/main" id="{18BADE8E-1422-1896-F48F-92ABE483C027}"/>
              </a:ext>
            </a:extLst>
          </p:cNvPr>
          <p:cNvSpPr txBox="1"/>
          <p:nvPr/>
        </p:nvSpPr>
        <p:spPr>
          <a:xfrm>
            <a:off x="401782" y="471055"/>
            <a:ext cx="4405745" cy="369332"/>
          </a:xfrm>
          <a:prstGeom prst="rect">
            <a:avLst/>
          </a:prstGeom>
          <a:noFill/>
        </p:spPr>
        <p:txBody>
          <a:bodyPr wrap="square" rtlCol="0">
            <a:spAutoFit/>
          </a:bodyPr>
          <a:lstStyle/>
          <a:p>
            <a:r>
              <a:rPr lang="en-US" b="1" dirty="0">
                <a:solidFill>
                  <a:schemeClr val="accent1"/>
                </a:solidFill>
              </a:rPr>
              <a:t>Two Sample Transactions</a:t>
            </a:r>
          </a:p>
        </p:txBody>
      </p:sp>
      <p:sp>
        <p:nvSpPr>
          <p:cNvPr id="4" name="TextBox 3">
            <a:extLst>
              <a:ext uri="{FF2B5EF4-FFF2-40B4-BE49-F238E27FC236}">
                <a16:creationId xmlns:a16="http://schemas.microsoft.com/office/drawing/2014/main" id="{24521BA9-8A2E-18BD-7659-29B25424ED93}"/>
              </a:ext>
            </a:extLst>
          </p:cNvPr>
          <p:cNvSpPr txBox="1"/>
          <p:nvPr/>
        </p:nvSpPr>
        <p:spPr>
          <a:xfrm>
            <a:off x="530658" y="5839691"/>
            <a:ext cx="11217997" cy="369332"/>
          </a:xfrm>
          <a:prstGeom prst="rect">
            <a:avLst/>
          </a:prstGeom>
          <a:noFill/>
        </p:spPr>
        <p:txBody>
          <a:bodyPr wrap="square" rtlCol="0">
            <a:spAutoFit/>
          </a:bodyPr>
          <a:lstStyle/>
          <a:p>
            <a:r>
              <a:rPr lang="en-US" b="1" dirty="0">
                <a:solidFill>
                  <a:schemeClr val="accent1"/>
                </a:solidFill>
              </a:rPr>
              <a:t>The transactions are always atomic in nature i.e., either all or none instructions are executed. </a:t>
            </a:r>
          </a:p>
        </p:txBody>
      </p:sp>
    </p:spTree>
    <p:extLst>
      <p:ext uri="{BB962C8B-B14F-4D97-AF65-F5344CB8AC3E}">
        <p14:creationId xmlns:p14="http://schemas.microsoft.com/office/powerpoint/2010/main" val="2692677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19C464-9357-A294-1C81-4C2BB249ABCD}"/>
              </a:ext>
            </a:extLst>
          </p:cNvPr>
          <p:cNvSpPr txBox="1"/>
          <p:nvPr/>
        </p:nvSpPr>
        <p:spPr>
          <a:xfrm>
            <a:off x="284018" y="778915"/>
            <a:ext cx="11797146" cy="2585323"/>
          </a:xfrm>
          <a:prstGeom prst="rect">
            <a:avLst/>
          </a:prstGeom>
          <a:noFill/>
        </p:spPr>
        <p:txBody>
          <a:bodyPr wrap="square">
            <a:spAutoFit/>
          </a:bodyPr>
          <a:lstStyle/>
          <a:p>
            <a:pPr algn="just"/>
            <a:r>
              <a:rPr lang="en-US" b="1" dirty="0"/>
              <a:t>The Two-Phase Locking Protocol defines the rules of how to acquire the locks on a data item and how to release the locks.</a:t>
            </a:r>
          </a:p>
          <a:p>
            <a:pPr algn="just"/>
            <a:endParaRPr lang="en-US" dirty="0"/>
          </a:p>
          <a:p>
            <a:pPr algn="just"/>
            <a:r>
              <a:rPr lang="en-US" dirty="0"/>
              <a:t>The Two-Phase Locking Protocol assumes that a transaction can only be in one of two phases.</a:t>
            </a:r>
          </a:p>
          <a:p>
            <a:pPr algn="just"/>
            <a:endParaRPr lang="en-US" dirty="0"/>
          </a:p>
          <a:p>
            <a:pPr algn="just"/>
            <a:r>
              <a:rPr lang="en-US" b="1" dirty="0"/>
              <a:t>Growing Phase: </a:t>
            </a:r>
            <a:r>
              <a:rPr lang="en-US" dirty="0"/>
              <a:t>In this phase, the transaction can only acquire locks, but cannot release any locks. The transaction enters the growing phase as soon as it acquires the first lock it wants. It cannot release any lock at this phase even if it has finished </a:t>
            </a:r>
          </a:p>
          <a:p>
            <a:pPr algn="just"/>
            <a:r>
              <a:rPr lang="en-US" dirty="0"/>
              <a:t>working with a locked data item.</a:t>
            </a:r>
          </a:p>
          <a:p>
            <a:pPr algn="just"/>
            <a:endParaRPr lang="en-US" dirty="0"/>
          </a:p>
          <a:p>
            <a:pPr algn="just"/>
            <a:r>
              <a:rPr lang="en-US" dirty="0"/>
              <a:t>Ultimately the transaction reaches a point where all the lock it may need has been acquired. This point is </a:t>
            </a:r>
            <a:r>
              <a:rPr lang="en-US" b="1" dirty="0">
                <a:solidFill>
                  <a:schemeClr val="accent1"/>
                </a:solidFill>
              </a:rPr>
              <a:t>called Lock Point</a:t>
            </a:r>
            <a:r>
              <a:rPr lang="en-US" dirty="0"/>
              <a:t>.</a:t>
            </a:r>
          </a:p>
        </p:txBody>
      </p:sp>
      <p:sp>
        <p:nvSpPr>
          <p:cNvPr id="5" name="TextBox 4">
            <a:extLst>
              <a:ext uri="{FF2B5EF4-FFF2-40B4-BE49-F238E27FC236}">
                <a16:creationId xmlns:a16="http://schemas.microsoft.com/office/drawing/2014/main" id="{7DC51EFF-A372-4784-6F4C-A9AA2A1D4F78}"/>
              </a:ext>
            </a:extLst>
          </p:cNvPr>
          <p:cNvSpPr txBox="1"/>
          <p:nvPr/>
        </p:nvSpPr>
        <p:spPr>
          <a:xfrm>
            <a:off x="110836" y="3493763"/>
            <a:ext cx="11797146" cy="1477328"/>
          </a:xfrm>
          <a:prstGeom prst="rect">
            <a:avLst/>
          </a:prstGeom>
          <a:noFill/>
        </p:spPr>
        <p:txBody>
          <a:bodyPr wrap="square">
            <a:spAutoFit/>
          </a:bodyPr>
          <a:lstStyle/>
          <a:p>
            <a:r>
              <a:rPr lang="en-US" b="1" dirty="0"/>
              <a:t>Shrinking Phase: </a:t>
            </a:r>
            <a:r>
              <a:rPr lang="en-US" dirty="0"/>
              <a:t>After Lock Point has been reached, the transaction enters the shrinking phase. In this phase the transaction can only release locks but cannot acquire any new locks. </a:t>
            </a:r>
          </a:p>
          <a:p>
            <a:endParaRPr lang="en-US" dirty="0"/>
          </a:p>
          <a:p>
            <a:r>
              <a:rPr lang="en-US" dirty="0"/>
              <a:t>The transaction enters the shrinking phase as soon as it releases the first lock after crossing the Lock Point. From now on it has no option but to keep releasing all the acquired locks</a:t>
            </a:r>
          </a:p>
        </p:txBody>
      </p:sp>
    </p:spTree>
    <p:extLst>
      <p:ext uri="{BB962C8B-B14F-4D97-AF65-F5344CB8AC3E}">
        <p14:creationId xmlns:p14="http://schemas.microsoft.com/office/powerpoint/2010/main" val="50256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B295260-9676-81BC-914D-AB03D2DF6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916" y="1189326"/>
            <a:ext cx="5411065" cy="447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0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F8472-7A97-D515-0B82-A851B3186BB4}"/>
              </a:ext>
            </a:extLst>
          </p:cNvPr>
          <p:cNvSpPr txBox="1"/>
          <p:nvPr/>
        </p:nvSpPr>
        <p:spPr>
          <a:xfrm>
            <a:off x="249381" y="376811"/>
            <a:ext cx="11513127" cy="2265364"/>
          </a:xfrm>
          <a:prstGeom prst="rect">
            <a:avLst/>
          </a:prstGeom>
          <a:noFill/>
        </p:spPr>
        <p:txBody>
          <a:bodyPr wrap="square">
            <a:spAutoFit/>
          </a:bodyPr>
          <a:lstStyle/>
          <a:p>
            <a:r>
              <a:rPr lang="en-US" b="1" dirty="0">
                <a:solidFill>
                  <a:schemeClr val="accent1"/>
                </a:solidFill>
              </a:rPr>
              <a:t>Strict Two-Phase Locking</a:t>
            </a:r>
          </a:p>
          <a:p>
            <a:endParaRPr lang="en-US" dirty="0"/>
          </a:p>
          <a:p>
            <a:pPr marL="285750" indent="-285750">
              <a:lnSpc>
                <a:spcPct val="150000"/>
              </a:lnSpc>
              <a:buFont typeface="Arial" panose="020B0604020202020204" pitchFamily="34" charset="0"/>
              <a:buChar char="•"/>
            </a:pPr>
            <a:r>
              <a:rPr lang="en-US" dirty="0"/>
              <a:t>The first phase of Strict-2PL is the same as 2PL. After acquiring all the locks in the first phase, the transaction continues to execute normally. </a:t>
            </a:r>
          </a:p>
          <a:p>
            <a:pPr marL="285750" indent="-285750">
              <a:lnSpc>
                <a:spcPct val="150000"/>
              </a:lnSpc>
              <a:buFont typeface="Arial" panose="020B0604020202020204" pitchFamily="34" charset="0"/>
              <a:buChar char="•"/>
            </a:pPr>
            <a:r>
              <a:rPr lang="en-US" dirty="0"/>
              <a:t>But in contrast to 2PL, Strict-2PL does not release a lock after using it. </a:t>
            </a:r>
          </a:p>
          <a:p>
            <a:pPr marL="285750" indent="-285750">
              <a:lnSpc>
                <a:spcPct val="150000"/>
              </a:lnSpc>
              <a:buFont typeface="Arial" panose="020B0604020202020204" pitchFamily="34" charset="0"/>
              <a:buChar char="•"/>
            </a:pPr>
            <a:r>
              <a:rPr lang="en-US" b="1" dirty="0"/>
              <a:t>Strict-2PL holds all the locks until the commit point and releases all the locks at a time</a:t>
            </a:r>
          </a:p>
        </p:txBody>
      </p:sp>
    </p:spTree>
    <p:extLst>
      <p:ext uri="{BB962C8B-B14F-4D97-AF65-F5344CB8AC3E}">
        <p14:creationId xmlns:p14="http://schemas.microsoft.com/office/powerpoint/2010/main" val="1087178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BE5BD-326E-A56C-8A19-05F72CC6F179}"/>
              </a:ext>
            </a:extLst>
          </p:cNvPr>
          <p:cNvSpPr txBox="1"/>
          <p:nvPr/>
        </p:nvSpPr>
        <p:spPr>
          <a:xfrm>
            <a:off x="277091" y="525114"/>
            <a:ext cx="11637818" cy="3416320"/>
          </a:xfrm>
          <a:prstGeom prst="rect">
            <a:avLst/>
          </a:prstGeom>
          <a:noFill/>
        </p:spPr>
        <p:txBody>
          <a:bodyPr wrap="square">
            <a:spAutoFit/>
          </a:bodyPr>
          <a:lstStyle/>
          <a:p>
            <a:r>
              <a:rPr lang="en-US" b="1" dirty="0">
                <a:solidFill>
                  <a:schemeClr val="accent1"/>
                </a:solidFill>
              </a:rPr>
              <a:t>Implementation of Locking</a:t>
            </a:r>
          </a:p>
          <a:p>
            <a:endParaRPr lang="en-US" dirty="0"/>
          </a:p>
          <a:p>
            <a:r>
              <a:rPr lang="en-US" dirty="0"/>
              <a:t> • A lock manager can be implemented as a separate process to which transactions send lock and unlock requests </a:t>
            </a:r>
          </a:p>
          <a:p>
            <a:endParaRPr lang="en-US" dirty="0"/>
          </a:p>
          <a:p>
            <a:r>
              <a:rPr lang="en-US" dirty="0"/>
              <a:t>• The lock manager replies to a lock request by sending a </a:t>
            </a:r>
            <a:r>
              <a:rPr lang="en-US" b="1" dirty="0"/>
              <a:t>lock grant message</a:t>
            </a:r>
            <a:r>
              <a:rPr lang="en-US" dirty="0"/>
              <a:t> (or a message asking the transaction to roll back, in case of a deadlock)</a:t>
            </a:r>
          </a:p>
          <a:p>
            <a:endParaRPr lang="en-US" dirty="0"/>
          </a:p>
          <a:p>
            <a:r>
              <a:rPr lang="en-US" dirty="0"/>
              <a:t> • The requesting transaction waits until its request is answered</a:t>
            </a:r>
          </a:p>
          <a:p>
            <a:endParaRPr lang="en-US" dirty="0"/>
          </a:p>
          <a:p>
            <a:r>
              <a:rPr lang="en-US" dirty="0"/>
              <a:t> • The </a:t>
            </a:r>
            <a:r>
              <a:rPr lang="en-US" b="1" dirty="0"/>
              <a:t>lock manager maintains a data structure called a lock table </a:t>
            </a:r>
            <a:r>
              <a:rPr lang="en-US" dirty="0"/>
              <a:t>to record granted locks and pending requests. </a:t>
            </a:r>
          </a:p>
          <a:p>
            <a:endParaRPr lang="en-US" dirty="0"/>
          </a:p>
          <a:p>
            <a:r>
              <a:rPr lang="en-US" dirty="0"/>
              <a:t>• The lock table is usually implemented as an in-memory hash table indexed on the name of the data item being locked. </a:t>
            </a:r>
          </a:p>
        </p:txBody>
      </p:sp>
    </p:spTree>
    <p:extLst>
      <p:ext uri="{BB962C8B-B14F-4D97-AF65-F5344CB8AC3E}">
        <p14:creationId xmlns:p14="http://schemas.microsoft.com/office/powerpoint/2010/main" val="738258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D68921-6EDB-0BBB-4FC1-7ED54B6C19C0}"/>
              </a:ext>
            </a:extLst>
          </p:cNvPr>
          <p:cNvSpPr txBox="1"/>
          <p:nvPr/>
        </p:nvSpPr>
        <p:spPr>
          <a:xfrm>
            <a:off x="214746" y="390941"/>
            <a:ext cx="11762508" cy="5000728"/>
          </a:xfrm>
          <a:prstGeom prst="rect">
            <a:avLst/>
          </a:prstGeom>
          <a:noFill/>
        </p:spPr>
        <p:txBody>
          <a:bodyPr wrap="square">
            <a:spAutoFit/>
          </a:bodyPr>
          <a:lstStyle/>
          <a:p>
            <a:r>
              <a:rPr lang="en-US" b="1" dirty="0">
                <a:solidFill>
                  <a:schemeClr val="accent1"/>
                </a:solidFill>
              </a:rPr>
              <a:t>Two-Phase Locking Protocol (Basic 2PL):</a:t>
            </a:r>
          </a:p>
          <a:p>
            <a:endParaRPr lang="en-US" dirty="0"/>
          </a:p>
          <a:p>
            <a:r>
              <a:rPr lang="en-US" dirty="0"/>
              <a:t>This protocol requires that each transaction in a schedule will be two-phased:</a:t>
            </a:r>
          </a:p>
          <a:p>
            <a:endParaRPr lang="en-US" dirty="0"/>
          </a:p>
          <a:p>
            <a:r>
              <a:rPr lang="en-US" b="1" dirty="0"/>
              <a:t>Growing phase and Shrink Phase.</a:t>
            </a:r>
          </a:p>
          <a:p>
            <a:endParaRPr lang="en-US" dirty="0"/>
          </a:p>
          <a:p>
            <a:pPr marL="285750" indent="-285750" algn="just">
              <a:lnSpc>
                <a:spcPct val="200000"/>
              </a:lnSpc>
              <a:buFont typeface="Arial" panose="020B0604020202020204" pitchFamily="34" charset="0"/>
              <a:buChar char="•"/>
            </a:pPr>
            <a:r>
              <a:rPr lang="en-US" dirty="0"/>
              <a:t>In the Growing phase transaction can only obtain a lock but can not release any lock.</a:t>
            </a:r>
          </a:p>
          <a:p>
            <a:pPr marL="285750" indent="-285750" algn="just">
              <a:lnSpc>
                <a:spcPct val="200000"/>
              </a:lnSpc>
              <a:buFont typeface="Arial" panose="020B0604020202020204" pitchFamily="34" charset="0"/>
              <a:buChar char="•"/>
            </a:pPr>
            <a:r>
              <a:rPr lang="en-US" dirty="0"/>
              <a:t>In the shrinking phase transaction can only release the lock but can not obtain any lock.</a:t>
            </a:r>
          </a:p>
          <a:p>
            <a:pPr marL="285750" indent="-285750" algn="just">
              <a:lnSpc>
                <a:spcPct val="200000"/>
              </a:lnSpc>
              <a:buFont typeface="Arial" panose="020B0604020202020204" pitchFamily="34" charset="0"/>
              <a:buChar char="•"/>
            </a:pPr>
            <a:r>
              <a:rPr lang="en-US" dirty="0"/>
              <a:t>Transactions can perform read/write operations both in the growing and shrinking phase. </a:t>
            </a:r>
          </a:p>
          <a:p>
            <a:pPr marL="285750" indent="-285750" algn="just">
              <a:lnSpc>
                <a:spcPct val="200000"/>
              </a:lnSpc>
              <a:buFont typeface="Arial" panose="020B0604020202020204" pitchFamily="34" charset="0"/>
              <a:buChar char="•"/>
            </a:pPr>
            <a:r>
              <a:rPr lang="en-US" dirty="0"/>
              <a:t>Ensure CS, VS, the order of </a:t>
            </a:r>
            <a:r>
              <a:rPr lang="en-US" b="1" dirty="0">
                <a:solidFill>
                  <a:schemeClr val="accent1"/>
                </a:solidFill>
              </a:rPr>
              <a:t>Serializability is the order in which the transaction reached the lock point.</a:t>
            </a:r>
          </a:p>
          <a:p>
            <a:pPr marL="285750" indent="-285750" algn="just">
              <a:lnSpc>
                <a:spcPct val="200000"/>
              </a:lnSpc>
              <a:buFont typeface="Arial" panose="020B0604020202020204" pitchFamily="34" charset="0"/>
              <a:buChar char="•"/>
            </a:pPr>
            <a:r>
              <a:rPr lang="en-US" dirty="0"/>
              <a:t>May generate an irrecoverable schedule and cascading rollback.</a:t>
            </a:r>
          </a:p>
          <a:p>
            <a:pPr marL="285750" indent="-285750" algn="just">
              <a:lnSpc>
                <a:spcPct val="200000"/>
              </a:lnSpc>
              <a:buFont typeface="Arial" panose="020B0604020202020204" pitchFamily="34" charset="0"/>
              <a:buChar char="•"/>
            </a:pPr>
            <a:r>
              <a:rPr lang="en-US" dirty="0"/>
              <a:t>Do not ensure freedom from deadlock.</a:t>
            </a:r>
          </a:p>
        </p:txBody>
      </p:sp>
    </p:spTree>
    <p:extLst>
      <p:ext uri="{BB962C8B-B14F-4D97-AF65-F5344CB8AC3E}">
        <p14:creationId xmlns:p14="http://schemas.microsoft.com/office/powerpoint/2010/main" val="3719262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C7F0C-0DB7-3D89-29AB-42E22620AC8B}"/>
              </a:ext>
            </a:extLst>
          </p:cNvPr>
          <p:cNvPicPr>
            <a:picLocks noChangeAspect="1"/>
          </p:cNvPicPr>
          <p:nvPr/>
        </p:nvPicPr>
        <p:blipFill>
          <a:blip r:embed="rId2"/>
          <a:stretch>
            <a:fillRect/>
          </a:stretch>
        </p:blipFill>
        <p:spPr>
          <a:xfrm>
            <a:off x="1484600" y="1423121"/>
            <a:ext cx="9001125" cy="3218152"/>
          </a:xfrm>
          <a:prstGeom prst="rect">
            <a:avLst/>
          </a:prstGeom>
        </p:spPr>
      </p:pic>
    </p:spTree>
    <p:extLst>
      <p:ext uri="{BB962C8B-B14F-4D97-AF65-F5344CB8AC3E}">
        <p14:creationId xmlns:p14="http://schemas.microsoft.com/office/powerpoint/2010/main" val="228006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0CEE7-8F8B-8540-D40A-34E316EF542C}"/>
              </a:ext>
            </a:extLst>
          </p:cNvPr>
          <p:cNvSpPr txBox="1"/>
          <p:nvPr/>
        </p:nvSpPr>
        <p:spPr>
          <a:xfrm>
            <a:off x="318655" y="469697"/>
            <a:ext cx="11707090" cy="2862322"/>
          </a:xfrm>
          <a:prstGeom prst="rect">
            <a:avLst/>
          </a:prstGeom>
          <a:noFill/>
        </p:spPr>
        <p:txBody>
          <a:bodyPr wrap="square">
            <a:spAutoFit/>
          </a:bodyPr>
          <a:lstStyle/>
          <a:p>
            <a:r>
              <a:rPr lang="en-US" b="1" dirty="0">
                <a:solidFill>
                  <a:schemeClr val="accent1"/>
                </a:solidFill>
              </a:rPr>
              <a:t>Conservative/ Static 2 PL: </a:t>
            </a:r>
          </a:p>
          <a:p>
            <a:endParaRPr lang="en-US" dirty="0"/>
          </a:p>
          <a:p>
            <a:r>
              <a:rPr lang="en-US" dirty="0"/>
              <a:t>There is no growing phase, the transaction first will acquire all the locks required and then directly will start from the lock point.</a:t>
            </a:r>
          </a:p>
          <a:p>
            <a:endParaRPr lang="en-US" dirty="0"/>
          </a:p>
          <a:p>
            <a:r>
              <a:rPr lang="en-US" dirty="0"/>
              <a:t> </a:t>
            </a:r>
            <a:r>
              <a:rPr lang="en-US" b="1" dirty="0"/>
              <a:t>If all the locks are not available, then the transaction must release the lock acquired so far and wait. </a:t>
            </a:r>
          </a:p>
          <a:p>
            <a:endParaRPr lang="en-US" dirty="0"/>
          </a:p>
          <a:p>
            <a:r>
              <a:rPr lang="en-US" dirty="0"/>
              <a:t>The shrinking phase works as usual, and transactions can unlock any data item. Here we must have all the knowledge that what data items will be required during execution. CS, VS, independent from deadlock. Possibility of irrecoverable schedules and cascading rollback. </a:t>
            </a:r>
          </a:p>
        </p:txBody>
      </p:sp>
      <p:pic>
        <p:nvPicPr>
          <p:cNvPr id="5" name="Picture 4">
            <a:extLst>
              <a:ext uri="{FF2B5EF4-FFF2-40B4-BE49-F238E27FC236}">
                <a16:creationId xmlns:a16="http://schemas.microsoft.com/office/drawing/2014/main" id="{F047659B-9767-8C98-CF1F-80EF7B9D87AD}"/>
              </a:ext>
            </a:extLst>
          </p:cNvPr>
          <p:cNvPicPr>
            <a:picLocks noChangeAspect="1"/>
          </p:cNvPicPr>
          <p:nvPr/>
        </p:nvPicPr>
        <p:blipFill>
          <a:blip r:embed="rId2"/>
          <a:stretch>
            <a:fillRect/>
          </a:stretch>
        </p:blipFill>
        <p:spPr>
          <a:xfrm>
            <a:off x="2299855" y="3332019"/>
            <a:ext cx="2733675" cy="3286125"/>
          </a:xfrm>
          <a:prstGeom prst="rect">
            <a:avLst/>
          </a:prstGeom>
        </p:spPr>
      </p:pic>
      <p:pic>
        <p:nvPicPr>
          <p:cNvPr id="7" name="Picture 6">
            <a:extLst>
              <a:ext uri="{FF2B5EF4-FFF2-40B4-BE49-F238E27FC236}">
                <a16:creationId xmlns:a16="http://schemas.microsoft.com/office/drawing/2014/main" id="{2583C475-D2AB-2F6C-9B4B-627CEEE37928}"/>
              </a:ext>
            </a:extLst>
          </p:cNvPr>
          <p:cNvPicPr>
            <a:picLocks noChangeAspect="1"/>
          </p:cNvPicPr>
          <p:nvPr/>
        </p:nvPicPr>
        <p:blipFill>
          <a:blip r:embed="rId3"/>
          <a:stretch>
            <a:fillRect/>
          </a:stretch>
        </p:blipFill>
        <p:spPr>
          <a:xfrm>
            <a:off x="6096000" y="3429000"/>
            <a:ext cx="3629025" cy="2867025"/>
          </a:xfrm>
          <a:prstGeom prst="rect">
            <a:avLst/>
          </a:prstGeom>
        </p:spPr>
      </p:pic>
    </p:spTree>
    <p:extLst>
      <p:ext uri="{BB962C8B-B14F-4D97-AF65-F5344CB8AC3E}">
        <p14:creationId xmlns:p14="http://schemas.microsoft.com/office/powerpoint/2010/main" val="3894135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E2A69A-B01F-CADA-C7F0-F7A2908141C7}"/>
              </a:ext>
            </a:extLst>
          </p:cNvPr>
          <p:cNvSpPr txBox="1"/>
          <p:nvPr/>
        </p:nvSpPr>
        <p:spPr>
          <a:xfrm>
            <a:off x="235526" y="252122"/>
            <a:ext cx="11707092" cy="3061736"/>
          </a:xfrm>
          <a:prstGeom prst="rect">
            <a:avLst/>
          </a:prstGeom>
          <a:noFill/>
        </p:spPr>
        <p:txBody>
          <a:bodyPr wrap="square">
            <a:spAutoFit/>
          </a:bodyPr>
          <a:lstStyle/>
          <a:p>
            <a:r>
              <a:rPr lang="en-US" b="1" dirty="0"/>
              <a:t>Rigorous 2PL:</a:t>
            </a:r>
          </a:p>
          <a:p>
            <a:pPr>
              <a:lnSpc>
                <a:spcPct val="200000"/>
              </a:lnSpc>
            </a:pPr>
            <a:r>
              <a:rPr lang="en-US" dirty="0"/>
              <a:t>• It is an improvement over the 2PL protocol where we try to ensure recoverability and cascade lessness.</a:t>
            </a:r>
          </a:p>
          <a:p>
            <a:pPr>
              <a:lnSpc>
                <a:spcPct val="200000"/>
              </a:lnSpc>
            </a:pPr>
            <a:r>
              <a:rPr lang="en-US" b="1" dirty="0">
                <a:solidFill>
                  <a:schemeClr val="accent1"/>
                </a:solidFill>
              </a:rPr>
              <a:t>• Rigorous 2PL requires that all the locks must be held until the transaction commits i.e., there is no shrinking phase in the life of a transaction.</a:t>
            </a:r>
          </a:p>
          <a:p>
            <a:pPr>
              <a:lnSpc>
                <a:spcPct val="200000"/>
              </a:lnSpc>
            </a:pPr>
            <a:r>
              <a:rPr lang="en-US" dirty="0"/>
              <a:t>• Will ensure CS, VS, recoverability, and cascade lessness.</a:t>
            </a:r>
          </a:p>
          <a:p>
            <a:pPr>
              <a:lnSpc>
                <a:spcPct val="200000"/>
              </a:lnSpc>
            </a:pPr>
            <a:r>
              <a:rPr lang="en-US" dirty="0"/>
              <a:t>• Suffer from deadlock and inefficiency.</a:t>
            </a:r>
          </a:p>
        </p:txBody>
      </p:sp>
      <p:pic>
        <p:nvPicPr>
          <p:cNvPr id="5" name="Picture 4">
            <a:extLst>
              <a:ext uri="{FF2B5EF4-FFF2-40B4-BE49-F238E27FC236}">
                <a16:creationId xmlns:a16="http://schemas.microsoft.com/office/drawing/2014/main" id="{798718D8-6E4A-6944-C1AF-4A1E8E4FA8CB}"/>
              </a:ext>
            </a:extLst>
          </p:cNvPr>
          <p:cNvPicPr>
            <a:picLocks noChangeAspect="1"/>
          </p:cNvPicPr>
          <p:nvPr/>
        </p:nvPicPr>
        <p:blipFill>
          <a:blip r:embed="rId2"/>
          <a:stretch>
            <a:fillRect/>
          </a:stretch>
        </p:blipFill>
        <p:spPr>
          <a:xfrm>
            <a:off x="1438707" y="3429000"/>
            <a:ext cx="9286875" cy="2581275"/>
          </a:xfrm>
          <a:prstGeom prst="rect">
            <a:avLst/>
          </a:prstGeom>
        </p:spPr>
      </p:pic>
    </p:spTree>
    <p:extLst>
      <p:ext uri="{BB962C8B-B14F-4D97-AF65-F5344CB8AC3E}">
        <p14:creationId xmlns:p14="http://schemas.microsoft.com/office/powerpoint/2010/main" val="3216272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9CC0A-FA4E-339C-82E2-7BA8FF7A38DB}"/>
              </a:ext>
            </a:extLst>
          </p:cNvPr>
          <p:cNvSpPr txBox="1"/>
          <p:nvPr/>
        </p:nvSpPr>
        <p:spPr>
          <a:xfrm>
            <a:off x="401782" y="321208"/>
            <a:ext cx="11388436" cy="2031325"/>
          </a:xfrm>
          <a:prstGeom prst="rect">
            <a:avLst/>
          </a:prstGeom>
          <a:noFill/>
        </p:spPr>
        <p:txBody>
          <a:bodyPr wrap="square">
            <a:spAutoFit/>
          </a:bodyPr>
          <a:lstStyle/>
          <a:p>
            <a:r>
              <a:rPr lang="en-US" b="1" dirty="0">
                <a:solidFill>
                  <a:schemeClr val="accent1"/>
                </a:solidFill>
              </a:rPr>
              <a:t>Strict 2PL: </a:t>
            </a:r>
          </a:p>
          <a:p>
            <a:endParaRPr lang="en-US" dirty="0"/>
          </a:p>
          <a:p>
            <a:r>
              <a:rPr lang="en-US" dirty="0"/>
              <a:t>• It is an improvement over rigorous 2PL.</a:t>
            </a:r>
          </a:p>
          <a:p>
            <a:endParaRPr lang="en-US" dirty="0"/>
          </a:p>
          <a:p>
            <a:r>
              <a:rPr lang="en-US" dirty="0"/>
              <a:t> • </a:t>
            </a:r>
            <a:r>
              <a:rPr lang="en-US" b="1" dirty="0">
                <a:solidFill>
                  <a:schemeClr val="accent1"/>
                </a:solidFill>
              </a:rPr>
              <a:t>In the shrinking phase unlocking of exclusive locks are not allowed but the unlocking of shared lock can be done.</a:t>
            </a:r>
          </a:p>
          <a:p>
            <a:endParaRPr lang="en-US" b="1" dirty="0">
              <a:solidFill>
                <a:schemeClr val="accent1"/>
              </a:solidFill>
            </a:endParaRPr>
          </a:p>
          <a:p>
            <a:r>
              <a:rPr lang="en-US" dirty="0"/>
              <a:t> • All the properties are the same as that of rigorous 2 PL, but it provides better concurrency.</a:t>
            </a:r>
          </a:p>
        </p:txBody>
      </p:sp>
      <p:sp>
        <p:nvSpPr>
          <p:cNvPr id="5" name="TextBox 4">
            <a:extLst>
              <a:ext uri="{FF2B5EF4-FFF2-40B4-BE49-F238E27FC236}">
                <a16:creationId xmlns:a16="http://schemas.microsoft.com/office/drawing/2014/main" id="{4A93B937-9144-8646-029B-0C6AC4523A32}"/>
              </a:ext>
            </a:extLst>
          </p:cNvPr>
          <p:cNvSpPr txBox="1"/>
          <p:nvPr/>
        </p:nvSpPr>
        <p:spPr>
          <a:xfrm>
            <a:off x="401781" y="2551837"/>
            <a:ext cx="7079673" cy="3416320"/>
          </a:xfrm>
          <a:prstGeom prst="rect">
            <a:avLst/>
          </a:prstGeom>
          <a:noFill/>
        </p:spPr>
        <p:txBody>
          <a:bodyPr wrap="square">
            <a:spAutoFit/>
          </a:bodyPr>
          <a:lstStyle/>
          <a:p>
            <a:r>
              <a:rPr lang="en-US" b="1" dirty="0"/>
              <a:t>Pitfalls of Lock-Based Protocols </a:t>
            </a:r>
          </a:p>
          <a:p>
            <a:endParaRPr lang="en-US" dirty="0"/>
          </a:p>
          <a:p>
            <a:r>
              <a:rPr lang="en-US" dirty="0"/>
              <a:t>• Consider the partial schedule </a:t>
            </a:r>
          </a:p>
          <a:p>
            <a:endParaRPr lang="en-US" dirty="0"/>
          </a:p>
          <a:p>
            <a:r>
              <a:rPr lang="en-US" dirty="0"/>
              <a:t>• Neither T3 nor T4 can make progress — executing lock-S(B) causes T4 to wait for T3 to release its lock on B, while executing lock-X(A) causes T3 to wait for T4 to release its lock on A.</a:t>
            </a:r>
          </a:p>
          <a:p>
            <a:endParaRPr lang="en-US" dirty="0"/>
          </a:p>
          <a:p>
            <a:r>
              <a:rPr lang="en-US" dirty="0"/>
              <a:t> • Such a situation is called a deadlock. </a:t>
            </a:r>
          </a:p>
          <a:p>
            <a:endParaRPr lang="en-US" dirty="0"/>
          </a:p>
          <a:p>
            <a:r>
              <a:rPr lang="en-US" dirty="0"/>
              <a:t>• To handle a deadlock one of T3 or T4 must be rolled back, and its locks released. </a:t>
            </a:r>
          </a:p>
        </p:txBody>
      </p:sp>
      <p:pic>
        <p:nvPicPr>
          <p:cNvPr id="7" name="Picture 6">
            <a:extLst>
              <a:ext uri="{FF2B5EF4-FFF2-40B4-BE49-F238E27FC236}">
                <a16:creationId xmlns:a16="http://schemas.microsoft.com/office/drawing/2014/main" id="{EBE438D5-9FF2-5573-9AAD-54F2D06A3AC4}"/>
              </a:ext>
            </a:extLst>
          </p:cNvPr>
          <p:cNvPicPr>
            <a:picLocks noChangeAspect="1"/>
          </p:cNvPicPr>
          <p:nvPr/>
        </p:nvPicPr>
        <p:blipFill>
          <a:blip r:embed="rId2"/>
          <a:stretch>
            <a:fillRect/>
          </a:stretch>
        </p:blipFill>
        <p:spPr>
          <a:xfrm>
            <a:off x="7655934" y="2712184"/>
            <a:ext cx="3724275" cy="3095625"/>
          </a:xfrm>
          <a:prstGeom prst="rect">
            <a:avLst/>
          </a:prstGeom>
        </p:spPr>
      </p:pic>
    </p:spTree>
    <p:extLst>
      <p:ext uri="{BB962C8B-B14F-4D97-AF65-F5344CB8AC3E}">
        <p14:creationId xmlns:p14="http://schemas.microsoft.com/office/powerpoint/2010/main" val="3159622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C49988-CD75-113A-11FD-6926D062885F}"/>
              </a:ext>
            </a:extLst>
          </p:cNvPr>
          <p:cNvSpPr txBox="1"/>
          <p:nvPr/>
        </p:nvSpPr>
        <p:spPr>
          <a:xfrm>
            <a:off x="256309" y="418375"/>
            <a:ext cx="11679382" cy="4524315"/>
          </a:xfrm>
          <a:prstGeom prst="rect">
            <a:avLst/>
          </a:prstGeom>
          <a:noFill/>
        </p:spPr>
        <p:txBody>
          <a:bodyPr wrap="square">
            <a:spAutoFit/>
          </a:bodyPr>
          <a:lstStyle/>
          <a:p>
            <a:r>
              <a:rPr lang="en-US" b="1" dirty="0"/>
              <a:t>Pitfalls of Lock-Based Protocols </a:t>
            </a:r>
          </a:p>
          <a:p>
            <a:endParaRPr lang="en-US" dirty="0"/>
          </a:p>
          <a:p>
            <a:r>
              <a:rPr lang="en-US" dirty="0"/>
              <a:t>• The potential for deadlock exists in most locking protocols. </a:t>
            </a:r>
          </a:p>
          <a:p>
            <a:endParaRPr lang="en-US" dirty="0"/>
          </a:p>
          <a:p>
            <a:r>
              <a:rPr lang="en-US" dirty="0"/>
              <a:t>• Deadlocks are a necessary evil. </a:t>
            </a:r>
          </a:p>
          <a:p>
            <a:endParaRPr lang="en-US" dirty="0"/>
          </a:p>
          <a:p>
            <a:r>
              <a:rPr lang="en-US" dirty="0"/>
              <a:t>• Starvation is also possible if the concurrency control manager is badly designed. </a:t>
            </a:r>
          </a:p>
          <a:p>
            <a:endParaRPr lang="en-US" dirty="0"/>
          </a:p>
          <a:p>
            <a:r>
              <a:rPr lang="en-US" b="1" dirty="0"/>
              <a:t>For example: </a:t>
            </a:r>
          </a:p>
          <a:p>
            <a:endParaRPr lang="en-US" dirty="0"/>
          </a:p>
          <a:p>
            <a:r>
              <a:rPr lang="en-US" dirty="0"/>
              <a:t>• A transaction may be waiting for an X-lock on an item, while a sequence of other transactions request and are granted an S-lock on the same item. </a:t>
            </a:r>
          </a:p>
          <a:p>
            <a:endParaRPr lang="en-US" dirty="0"/>
          </a:p>
          <a:p>
            <a:r>
              <a:rPr lang="en-US" dirty="0"/>
              <a:t>• The same transaction is repeatedly rolled back due to deadlocks. </a:t>
            </a:r>
          </a:p>
          <a:p>
            <a:endParaRPr lang="en-US" dirty="0"/>
          </a:p>
          <a:p>
            <a:r>
              <a:rPr lang="en-US" dirty="0"/>
              <a:t>• Concurrency control manager can be designed to prevent starvation</a:t>
            </a:r>
          </a:p>
        </p:txBody>
      </p:sp>
    </p:spTree>
    <p:extLst>
      <p:ext uri="{BB962C8B-B14F-4D97-AF65-F5344CB8AC3E}">
        <p14:creationId xmlns:p14="http://schemas.microsoft.com/office/powerpoint/2010/main" val="309116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9FA3DE-9714-289D-D742-887841B034EA}"/>
              </a:ext>
            </a:extLst>
          </p:cNvPr>
          <p:cNvSpPr txBox="1"/>
          <p:nvPr/>
        </p:nvSpPr>
        <p:spPr>
          <a:xfrm>
            <a:off x="221673" y="374074"/>
            <a:ext cx="11817927" cy="2585323"/>
          </a:xfrm>
          <a:prstGeom prst="rect">
            <a:avLst/>
          </a:prstGeom>
          <a:noFill/>
        </p:spPr>
        <p:txBody>
          <a:bodyPr wrap="square" rtlCol="0">
            <a:spAutoFit/>
          </a:bodyPr>
          <a:lstStyle/>
          <a:p>
            <a:r>
              <a:rPr lang="en-US" b="1" dirty="0">
                <a:solidFill>
                  <a:schemeClr val="accent1"/>
                </a:solidFill>
              </a:rPr>
              <a:t>ACID properties</a:t>
            </a:r>
          </a:p>
          <a:p>
            <a:endParaRPr lang="en-US" b="1" dirty="0">
              <a:solidFill>
                <a:schemeClr val="accent1"/>
              </a:solidFill>
            </a:endParaRPr>
          </a:p>
          <a:p>
            <a:pPr algn="just"/>
            <a:r>
              <a:rPr lang="en-US" dirty="0"/>
              <a:t>Consider a database in a consistent state and operations are performed on it, then it can become inconsistent. This is because a transaction ‘T’ occurs on a database. Thus, the transaction must be in such a way that database remains consistent.</a:t>
            </a:r>
          </a:p>
          <a:p>
            <a:pPr algn="just"/>
            <a:endParaRPr lang="en-US" dirty="0"/>
          </a:p>
          <a:p>
            <a:pPr marL="342900" indent="-342900" algn="just">
              <a:buAutoNum type="arabicPeriod"/>
            </a:pPr>
            <a:r>
              <a:rPr lang="en-US" b="1" dirty="0">
                <a:solidFill>
                  <a:schemeClr val="accent1"/>
                </a:solidFill>
              </a:rPr>
              <a:t>Atomicity </a:t>
            </a:r>
          </a:p>
          <a:p>
            <a:pPr algn="just"/>
            <a:endParaRPr lang="en-US" dirty="0"/>
          </a:p>
          <a:p>
            <a:pPr algn="just"/>
            <a:r>
              <a:rPr lang="en-US" dirty="0"/>
              <a:t>                      </a:t>
            </a:r>
          </a:p>
        </p:txBody>
      </p:sp>
      <p:cxnSp>
        <p:nvCxnSpPr>
          <p:cNvPr id="4" name="Straight Arrow Connector 3">
            <a:extLst>
              <a:ext uri="{FF2B5EF4-FFF2-40B4-BE49-F238E27FC236}">
                <a16:creationId xmlns:a16="http://schemas.microsoft.com/office/drawing/2014/main" id="{F36A6E71-4E9D-EA95-6A96-1809B04047FB}"/>
              </a:ext>
            </a:extLst>
          </p:cNvPr>
          <p:cNvCxnSpPr/>
          <p:nvPr/>
        </p:nvCxnSpPr>
        <p:spPr>
          <a:xfrm>
            <a:off x="4920495" y="2377440"/>
            <a:ext cx="0" cy="162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4D2CA3C-7FF6-144B-BF91-FB9AEC5FE20E}"/>
              </a:ext>
            </a:extLst>
          </p:cNvPr>
          <p:cNvCxnSpPr>
            <a:cxnSpLocks/>
          </p:cNvCxnSpPr>
          <p:nvPr/>
        </p:nvCxnSpPr>
        <p:spPr>
          <a:xfrm flipV="1">
            <a:off x="6804079" y="2377440"/>
            <a:ext cx="0" cy="162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58E55D-C90D-20CA-5527-39BA8A1CC0A0}"/>
              </a:ext>
            </a:extLst>
          </p:cNvPr>
          <p:cNvSpPr txBox="1"/>
          <p:nvPr/>
        </p:nvSpPr>
        <p:spPr>
          <a:xfrm>
            <a:off x="5002990" y="2832578"/>
            <a:ext cx="1801089" cy="1200329"/>
          </a:xfrm>
          <a:prstGeom prst="rect">
            <a:avLst/>
          </a:prstGeom>
          <a:noFill/>
        </p:spPr>
        <p:txBody>
          <a:bodyPr wrap="square" rtlCol="0">
            <a:spAutoFit/>
          </a:bodyPr>
          <a:lstStyle/>
          <a:p>
            <a:r>
              <a:rPr lang="en-US" dirty="0"/>
              <a:t>Either All are executed or None. Rollback if failure occurs</a:t>
            </a:r>
          </a:p>
        </p:txBody>
      </p:sp>
      <p:sp>
        <p:nvSpPr>
          <p:cNvPr id="10" name="TextBox 9">
            <a:extLst>
              <a:ext uri="{FF2B5EF4-FFF2-40B4-BE49-F238E27FC236}">
                <a16:creationId xmlns:a16="http://schemas.microsoft.com/office/drawing/2014/main" id="{0B67E383-AB97-E4EE-F1F4-CABFDD227336}"/>
              </a:ext>
            </a:extLst>
          </p:cNvPr>
          <p:cNvSpPr txBox="1"/>
          <p:nvPr/>
        </p:nvSpPr>
        <p:spPr>
          <a:xfrm>
            <a:off x="4220308" y="2377440"/>
            <a:ext cx="1167615" cy="1754326"/>
          </a:xfrm>
          <a:prstGeom prst="rect">
            <a:avLst/>
          </a:prstGeom>
          <a:noFill/>
        </p:spPr>
        <p:txBody>
          <a:bodyPr wrap="square" rtlCol="0">
            <a:spAutoFit/>
          </a:bodyPr>
          <a:lstStyle/>
          <a:p>
            <a:r>
              <a:rPr lang="en-US" dirty="0"/>
              <a:t>T1</a:t>
            </a:r>
          </a:p>
          <a:p>
            <a:r>
              <a:rPr lang="en-US" dirty="0"/>
              <a:t>OP1</a:t>
            </a:r>
          </a:p>
          <a:p>
            <a:r>
              <a:rPr lang="en-US" dirty="0"/>
              <a:t>OP2</a:t>
            </a:r>
          </a:p>
          <a:p>
            <a:r>
              <a:rPr lang="en-US" dirty="0"/>
              <a:t>OP3</a:t>
            </a:r>
          </a:p>
          <a:p>
            <a:r>
              <a:rPr lang="en-US" dirty="0"/>
              <a:t>OP4</a:t>
            </a:r>
          </a:p>
          <a:p>
            <a:r>
              <a:rPr lang="en-US" dirty="0"/>
              <a:t>OP5</a:t>
            </a:r>
          </a:p>
        </p:txBody>
      </p:sp>
      <p:sp>
        <p:nvSpPr>
          <p:cNvPr id="13" name="TextBox 12">
            <a:extLst>
              <a:ext uri="{FF2B5EF4-FFF2-40B4-BE49-F238E27FC236}">
                <a16:creationId xmlns:a16="http://schemas.microsoft.com/office/drawing/2014/main" id="{B711F35C-B00E-BCE2-C056-B616B2AE33D6}"/>
              </a:ext>
            </a:extLst>
          </p:cNvPr>
          <p:cNvSpPr txBox="1"/>
          <p:nvPr/>
        </p:nvSpPr>
        <p:spPr>
          <a:xfrm>
            <a:off x="221673" y="4639597"/>
            <a:ext cx="11493303" cy="646331"/>
          </a:xfrm>
          <a:prstGeom prst="rect">
            <a:avLst/>
          </a:prstGeom>
          <a:noFill/>
        </p:spPr>
        <p:txBody>
          <a:bodyPr wrap="square" rtlCol="0">
            <a:spAutoFit/>
          </a:bodyPr>
          <a:lstStyle/>
          <a:p>
            <a:r>
              <a:rPr lang="en-US" dirty="0"/>
              <a:t>A transaction is an atomic unit of processing, either it should be performed in its eternity or not performed at all. It is the responsibility of the recovery control manager or transaction control manager of DBMS  to ensure atomicity.</a:t>
            </a:r>
          </a:p>
        </p:txBody>
      </p:sp>
    </p:spTree>
    <p:extLst>
      <p:ext uri="{BB962C8B-B14F-4D97-AF65-F5344CB8AC3E}">
        <p14:creationId xmlns:p14="http://schemas.microsoft.com/office/powerpoint/2010/main" val="3712270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DBFD81-966C-5159-0C3D-17C912DEDE80}"/>
              </a:ext>
            </a:extLst>
          </p:cNvPr>
          <p:cNvSpPr txBox="1"/>
          <p:nvPr/>
        </p:nvSpPr>
        <p:spPr>
          <a:xfrm>
            <a:off x="263236" y="626423"/>
            <a:ext cx="11928764" cy="2585323"/>
          </a:xfrm>
          <a:prstGeom prst="rect">
            <a:avLst/>
          </a:prstGeom>
          <a:noFill/>
        </p:spPr>
        <p:txBody>
          <a:bodyPr wrap="square">
            <a:spAutoFit/>
          </a:bodyPr>
          <a:lstStyle/>
          <a:p>
            <a:r>
              <a:rPr lang="en-US" b="1" dirty="0">
                <a:solidFill>
                  <a:schemeClr val="accent1"/>
                </a:solidFill>
              </a:rPr>
              <a:t>Deadlocks</a:t>
            </a:r>
          </a:p>
          <a:p>
            <a:endParaRPr lang="en-US" b="1" dirty="0">
              <a:solidFill>
                <a:schemeClr val="accent1"/>
              </a:solidFill>
            </a:endParaRPr>
          </a:p>
          <a:p>
            <a:pPr marL="285750" indent="-285750">
              <a:buFont typeface="Arial" panose="020B0604020202020204" pitchFamily="34" charset="0"/>
              <a:buChar char="•"/>
            </a:pPr>
            <a:r>
              <a:rPr lang="en-US" dirty="0"/>
              <a:t>A deadlock is a condition where two or more transactions are waiting indefinitely for one another to give up locks.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Deadlock in DBMS can be termed as the undesirable condition which appears when a process waits for a resource indefinitely whereas this resource is detained by  another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deadlock is a condition wherein two or more tasks are waiting for each other in order to be finished but none of the task is willing to give up the resources that other task needs.</a:t>
            </a:r>
          </a:p>
        </p:txBody>
      </p:sp>
    </p:spTree>
    <p:extLst>
      <p:ext uri="{BB962C8B-B14F-4D97-AF65-F5344CB8AC3E}">
        <p14:creationId xmlns:p14="http://schemas.microsoft.com/office/powerpoint/2010/main" val="5569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6D28E-EFFC-0082-F4C7-F361EC919DB1}"/>
              </a:ext>
            </a:extLst>
          </p:cNvPr>
          <p:cNvSpPr txBox="1"/>
          <p:nvPr/>
        </p:nvSpPr>
        <p:spPr>
          <a:xfrm>
            <a:off x="484909" y="445716"/>
            <a:ext cx="6096000" cy="923330"/>
          </a:xfrm>
          <a:prstGeom prst="rect">
            <a:avLst/>
          </a:prstGeom>
          <a:noFill/>
        </p:spPr>
        <p:txBody>
          <a:bodyPr wrap="square">
            <a:spAutoFit/>
          </a:bodyPr>
          <a:lstStyle/>
          <a:p>
            <a:r>
              <a:rPr lang="en-US" b="1" dirty="0">
                <a:solidFill>
                  <a:schemeClr val="accent1"/>
                </a:solidFill>
              </a:rPr>
              <a:t>Deadlock Modeling</a:t>
            </a:r>
          </a:p>
          <a:p>
            <a:endParaRPr lang="en-US" b="1" dirty="0">
              <a:solidFill>
                <a:schemeClr val="accent1"/>
              </a:solidFill>
            </a:endParaRPr>
          </a:p>
          <a:p>
            <a:r>
              <a:rPr lang="en-US" b="1" dirty="0">
                <a:solidFill>
                  <a:schemeClr val="accent1"/>
                </a:solidFill>
              </a:rPr>
              <a:t>Modeled with directed graphs</a:t>
            </a:r>
          </a:p>
        </p:txBody>
      </p:sp>
      <p:pic>
        <p:nvPicPr>
          <p:cNvPr id="5" name="Picture 4">
            <a:extLst>
              <a:ext uri="{FF2B5EF4-FFF2-40B4-BE49-F238E27FC236}">
                <a16:creationId xmlns:a16="http://schemas.microsoft.com/office/drawing/2014/main" id="{B73D2FFC-28AE-7A12-9ED4-D54A293C153F}"/>
              </a:ext>
            </a:extLst>
          </p:cNvPr>
          <p:cNvPicPr>
            <a:picLocks noChangeAspect="1"/>
          </p:cNvPicPr>
          <p:nvPr/>
        </p:nvPicPr>
        <p:blipFill>
          <a:blip r:embed="rId2"/>
          <a:stretch>
            <a:fillRect/>
          </a:stretch>
        </p:blipFill>
        <p:spPr>
          <a:xfrm>
            <a:off x="484909" y="1586777"/>
            <a:ext cx="9553575" cy="2714625"/>
          </a:xfrm>
          <a:prstGeom prst="rect">
            <a:avLst/>
          </a:prstGeom>
        </p:spPr>
      </p:pic>
      <p:sp>
        <p:nvSpPr>
          <p:cNvPr id="7" name="TextBox 6">
            <a:extLst>
              <a:ext uri="{FF2B5EF4-FFF2-40B4-BE49-F238E27FC236}">
                <a16:creationId xmlns:a16="http://schemas.microsoft.com/office/drawing/2014/main" id="{C65D8EC1-C58C-0EE5-72E0-EF371236B3D7}"/>
              </a:ext>
            </a:extLst>
          </p:cNvPr>
          <p:cNvSpPr txBox="1"/>
          <p:nvPr/>
        </p:nvSpPr>
        <p:spPr>
          <a:xfrm>
            <a:off x="595746" y="4879353"/>
            <a:ext cx="6096000" cy="1477328"/>
          </a:xfrm>
          <a:prstGeom prst="rect">
            <a:avLst/>
          </a:prstGeom>
          <a:noFill/>
        </p:spPr>
        <p:txBody>
          <a:bodyPr wrap="square">
            <a:spAutoFit/>
          </a:bodyPr>
          <a:lstStyle/>
          <a:p>
            <a:pPr marL="285750" indent="-285750">
              <a:buFont typeface="Arial" panose="020B0604020202020204" pitchFamily="34" charset="0"/>
              <a:buChar char="•"/>
            </a:pPr>
            <a:r>
              <a:rPr lang="en-US" dirty="0"/>
              <a:t>resource R assigned to process 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process B is requesting/waiting for resource 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 C and D are in deadlock over resources T and U </a:t>
            </a:r>
          </a:p>
        </p:txBody>
      </p:sp>
    </p:spTree>
    <p:extLst>
      <p:ext uri="{BB962C8B-B14F-4D97-AF65-F5344CB8AC3E}">
        <p14:creationId xmlns:p14="http://schemas.microsoft.com/office/powerpoint/2010/main" val="3168224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FEB8A-052E-8F5C-B796-228A36D98138}"/>
              </a:ext>
            </a:extLst>
          </p:cNvPr>
          <p:cNvSpPr txBox="1"/>
          <p:nvPr/>
        </p:nvSpPr>
        <p:spPr>
          <a:xfrm>
            <a:off x="401782" y="197346"/>
            <a:ext cx="10917382" cy="6463308"/>
          </a:xfrm>
          <a:prstGeom prst="rect">
            <a:avLst/>
          </a:prstGeom>
          <a:noFill/>
        </p:spPr>
        <p:txBody>
          <a:bodyPr wrap="square">
            <a:spAutoFit/>
          </a:bodyPr>
          <a:lstStyle/>
          <a:p>
            <a:r>
              <a:rPr lang="en-US" b="1" dirty="0">
                <a:solidFill>
                  <a:schemeClr val="accent1"/>
                </a:solidFill>
              </a:rPr>
              <a:t>Deadlock Detection </a:t>
            </a:r>
          </a:p>
          <a:p>
            <a:endParaRPr lang="en-US" dirty="0"/>
          </a:p>
          <a:p>
            <a:r>
              <a:rPr lang="en-US" dirty="0"/>
              <a:t>Deadlock detection algorithms used to detect deadlocks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b="1" dirty="0"/>
              <a:t>Wait-for graph without a cycle                                                                        Wait-for graph with a cycle  </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1336E62-33F6-E9D6-A4F3-914CE5CB5D11}"/>
              </a:ext>
            </a:extLst>
          </p:cNvPr>
          <p:cNvPicPr>
            <a:picLocks noChangeAspect="1"/>
          </p:cNvPicPr>
          <p:nvPr/>
        </p:nvPicPr>
        <p:blipFill>
          <a:blip r:embed="rId2"/>
          <a:stretch>
            <a:fillRect/>
          </a:stretch>
        </p:blipFill>
        <p:spPr>
          <a:xfrm>
            <a:off x="872836" y="1723592"/>
            <a:ext cx="9686925" cy="2828925"/>
          </a:xfrm>
          <a:prstGeom prst="rect">
            <a:avLst/>
          </a:prstGeom>
        </p:spPr>
      </p:pic>
    </p:spTree>
    <p:extLst>
      <p:ext uri="{BB962C8B-B14F-4D97-AF65-F5344CB8AC3E}">
        <p14:creationId xmlns:p14="http://schemas.microsoft.com/office/powerpoint/2010/main" val="610380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1D5F3E-7215-BA82-9EE4-347673A68263}"/>
              </a:ext>
            </a:extLst>
          </p:cNvPr>
          <p:cNvSpPr txBox="1"/>
          <p:nvPr/>
        </p:nvSpPr>
        <p:spPr>
          <a:xfrm>
            <a:off x="193962" y="335156"/>
            <a:ext cx="11790219" cy="3139321"/>
          </a:xfrm>
          <a:prstGeom prst="rect">
            <a:avLst/>
          </a:prstGeom>
          <a:noFill/>
        </p:spPr>
        <p:txBody>
          <a:bodyPr wrap="square">
            <a:spAutoFit/>
          </a:bodyPr>
          <a:lstStyle/>
          <a:p>
            <a:r>
              <a:rPr lang="en-US" b="1" dirty="0">
                <a:solidFill>
                  <a:schemeClr val="accent1"/>
                </a:solidFill>
              </a:rPr>
              <a:t>Wait for Graph </a:t>
            </a:r>
          </a:p>
          <a:p>
            <a:endParaRPr lang="en-US" dirty="0"/>
          </a:p>
          <a:p>
            <a:r>
              <a:rPr lang="en-US" dirty="0"/>
              <a:t>This is the suitable method for deadlock detection.</a:t>
            </a:r>
          </a:p>
          <a:p>
            <a:endParaRPr lang="en-US" dirty="0"/>
          </a:p>
          <a:p>
            <a:r>
              <a:rPr lang="en-US" dirty="0"/>
              <a:t> In this method, a graph is created based on the transaction and their lock. I</a:t>
            </a:r>
          </a:p>
          <a:p>
            <a:endParaRPr lang="en-US" dirty="0"/>
          </a:p>
          <a:p>
            <a:r>
              <a:rPr lang="en-US" dirty="0"/>
              <a:t>f the created graph has a cycle or closed loop, then there is a deadlock. </a:t>
            </a:r>
          </a:p>
          <a:p>
            <a:endParaRPr lang="en-US" dirty="0"/>
          </a:p>
          <a:p>
            <a:r>
              <a:rPr lang="en-US" dirty="0"/>
              <a:t>The wait for the graph is maintained by the system for every transaction which is waiting for some data held by the others. </a:t>
            </a:r>
          </a:p>
          <a:p>
            <a:endParaRPr lang="en-US" dirty="0"/>
          </a:p>
          <a:p>
            <a:r>
              <a:rPr lang="en-US" dirty="0"/>
              <a:t>The system keeps checking the graph if there is any cycle in the graph</a:t>
            </a:r>
          </a:p>
        </p:txBody>
      </p:sp>
      <p:pic>
        <p:nvPicPr>
          <p:cNvPr id="5" name="Picture 4">
            <a:extLst>
              <a:ext uri="{FF2B5EF4-FFF2-40B4-BE49-F238E27FC236}">
                <a16:creationId xmlns:a16="http://schemas.microsoft.com/office/drawing/2014/main" id="{AE890508-1F2E-2769-2221-9D3ADC129BAD}"/>
              </a:ext>
            </a:extLst>
          </p:cNvPr>
          <p:cNvPicPr>
            <a:picLocks noChangeAspect="1"/>
          </p:cNvPicPr>
          <p:nvPr/>
        </p:nvPicPr>
        <p:blipFill>
          <a:blip r:embed="rId2"/>
          <a:stretch>
            <a:fillRect/>
          </a:stretch>
        </p:blipFill>
        <p:spPr>
          <a:xfrm>
            <a:off x="7102618" y="3212955"/>
            <a:ext cx="3362325" cy="2676525"/>
          </a:xfrm>
          <a:prstGeom prst="rect">
            <a:avLst/>
          </a:prstGeom>
        </p:spPr>
      </p:pic>
    </p:spTree>
    <p:extLst>
      <p:ext uri="{BB962C8B-B14F-4D97-AF65-F5344CB8AC3E}">
        <p14:creationId xmlns:p14="http://schemas.microsoft.com/office/powerpoint/2010/main" val="3608579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3B518-6B46-CA96-2254-C44EE488FF98}"/>
              </a:ext>
            </a:extLst>
          </p:cNvPr>
          <p:cNvSpPr txBox="1"/>
          <p:nvPr/>
        </p:nvSpPr>
        <p:spPr>
          <a:xfrm>
            <a:off x="318654" y="972695"/>
            <a:ext cx="11873346" cy="3693319"/>
          </a:xfrm>
          <a:prstGeom prst="rect">
            <a:avLst/>
          </a:prstGeom>
          <a:noFill/>
        </p:spPr>
        <p:txBody>
          <a:bodyPr wrap="square">
            <a:spAutoFit/>
          </a:bodyPr>
          <a:lstStyle/>
          <a:p>
            <a:r>
              <a:rPr lang="en-US" b="1" dirty="0">
                <a:solidFill>
                  <a:schemeClr val="accent1"/>
                </a:solidFill>
              </a:rPr>
              <a:t>(Coffman)Conditions for Deadlock </a:t>
            </a:r>
          </a:p>
          <a:p>
            <a:endParaRPr lang="en-US" dirty="0"/>
          </a:p>
          <a:p>
            <a:pPr algn="just"/>
            <a:r>
              <a:rPr lang="en-US" dirty="0"/>
              <a:t>• </a:t>
            </a:r>
            <a:r>
              <a:rPr lang="en-US" b="1" dirty="0"/>
              <a:t>Mutual exclusion condition: </a:t>
            </a:r>
            <a:r>
              <a:rPr lang="en-US" dirty="0"/>
              <a:t>There must be at least one resource that cannot be used by more than one process at a time. </a:t>
            </a:r>
          </a:p>
          <a:p>
            <a:pPr algn="just"/>
            <a:endParaRPr lang="en-US" dirty="0"/>
          </a:p>
          <a:p>
            <a:pPr algn="just"/>
            <a:r>
              <a:rPr lang="en-US" dirty="0"/>
              <a:t>• </a:t>
            </a:r>
            <a:r>
              <a:rPr lang="en-US" b="1" dirty="0"/>
              <a:t>Hold and wait condition: </a:t>
            </a:r>
            <a:r>
              <a:rPr lang="en-US" dirty="0"/>
              <a:t>A process that is holding a resource can request for additional resources that are being held by other processes in the system. </a:t>
            </a:r>
          </a:p>
          <a:p>
            <a:pPr algn="just"/>
            <a:endParaRPr lang="en-US" dirty="0"/>
          </a:p>
          <a:p>
            <a:pPr algn="just"/>
            <a:r>
              <a:rPr lang="en-US" dirty="0"/>
              <a:t>• </a:t>
            </a:r>
            <a:r>
              <a:rPr lang="en-US" b="1" dirty="0"/>
              <a:t>No preemption condition: </a:t>
            </a:r>
            <a:r>
              <a:rPr lang="en-US" dirty="0"/>
              <a:t>A resource cannot be forcibly taken from a process. Only the process can release a resource that is being held by it.</a:t>
            </a:r>
          </a:p>
          <a:p>
            <a:pPr algn="just"/>
            <a:endParaRPr lang="en-US" dirty="0"/>
          </a:p>
          <a:p>
            <a:pPr algn="just"/>
            <a:r>
              <a:rPr lang="en-US" dirty="0"/>
              <a:t> • </a:t>
            </a:r>
            <a:r>
              <a:rPr lang="en-US" b="1" dirty="0"/>
              <a:t>Circular wait condition: </a:t>
            </a:r>
            <a:r>
              <a:rPr lang="en-US" dirty="0"/>
              <a:t>A condition where one process is waiting for a resource that is being held by second process and second process is waiting for third process ….so on and the last process is waiting for the first process. </a:t>
            </a:r>
          </a:p>
          <a:p>
            <a:pPr algn="just"/>
            <a:r>
              <a:rPr lang="en-US" dirty="0"/>
              <a:t>Thus, making a circular chain of waiting. </a:t>
            </a:r>
          </a:p>
        </p:txBody>
      </p:sp>
    </p:spTree>
    <p:extLst>
      <p:ext uri="{BB962C8B-B14F-4D97-AF65-F5344CB8AC3E}">
        <p14:creationId xmlns:p14="http://schemas.microsoft.com/office/powerpoint/2010/main" val="826273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C7E333-83CE-E58C-C35C-79BBCC3C0D82}"/>
              </a:ext>
            </a:extLst>
          </p:cNvPr>
          <p:cNvSpPr txBox="1"/>
          <p:nvPr/>
        </p:nvSpPr>
        <p:spPr>
          <a:xfrm>
            <a:off x="665017" y="847775"/>
            <a:ext cx="9919855" cy="3996607"/>
          </a:xfrm>
          <a:prstGeom prst="rect">
            <a:avLst/>
          </a:prstGeom>
          <a:noFill/>
        </p:spPr>
        <p:txBody>
          <a:bodyPr wrap="square">
            <a:spAutoFit/>
          </a:bodyPr>
          <a:lstStyle/>
          <a:p>
            <a:r>
              <a:rPr lang="en-US" b="1" dirty="0">
                <a:solidFill>
                  <a:schemeClr val="accent1"/>
                </a:solidFill>
              </a:rPr>
              <a:t>Strategies for dealing with Deadlocks</a:t>
            </a:r>
          </a:p>
          <a:p>
            <a:endParaRPr lang="en-US" b="1" dirty="0">
              <a:solidFill>
                <a:schemeClr val="accent1"/>
              </a:solidFill>
            </a:endParaRPr>
          </a:p>
          <a:p>
            <a:pPr>
              <a:lnSpc>
                <a:spcPct val="250000"/>
              </a:lnSpc>
            </a:pPr>
            <a:r>
              <a:rPr lang="en-US" dirty="0"/>
              <a:t>• </a:t>
            </a:r>
            <a:r>
              <a:rPr lang="en-US" b="1" dirty="0"/>
              <a:t>just ignore the problem altogether</a:t>
            </a:r>
          </a:p>
          <a:p>
            <a:pPr>
              <a:lnSpc>
                <a:spcPct val="250000"/>
              </a:lnSpc>
            </a:pPr>
            <a:r>
              <a:rPr lang="en-US" b="1" dirty="0"/>
              <a:t>• detection and recovery</a:t>
            </a:r>
          </a:p>
          <a:p>
            <a:pPr>
              <a:lnSpc>
                <a:spcPct val="250000"/>
              </a:lnSpc>
            </a:pPr>
            <a:r>
              <a:rPr lang="en-US" b="1" dirty="0"/>
              <a:t>• careful resource allocation</a:t>
            </a:r>
          </a:p>
          <a:p>
            <a:pPr>
              <a:lnSpc>
                <a:spcPct val="250000"/>
              </a:lnSpc>
            </a:pPr>
            <a:r>
              <a:rPr lang="en-US" b="1" dirty="0"/>
              <a:t>• prevention </a:t>
            </a:r>
          </a:p>
          <a:p>
            <a:pPr>
              <a:lnSpc>
                <a:spcPct val="250000"/>
              </a:lnSpc>
            </a:pPr>
            <a:r>
              <a:rPr lang="en-US" b="1" dirty="0"/>
              <a:t>• negating one of the four necessary condition</a:t>
            </a:r>
          </a:p>
        </p:txBody>
      </p:sp>
    </p:spTree>
    <p:extLst>
      <p:ext uri="{BB962C8B-B14F-4D97-AF65-F5344CB8AC3E}">
        <p14:creationId xmlns:p14="http://schemas.microsoft.com/office/powerpoint/2010/main" val="2375912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EB220-94EC-7071-CCFB-9D2C09BFF9A1}"/>
              </a:ext>
            </a:extLst>
          </p:cNvPr>
          <p:cNvSpPr txBox="1"/>
          <p:nvPr/>
        </p:nvSpPr>
        <p:spPr>
          <a:xfrm>
            <a:off x="290946" y="529119"/>
            <a:ext cx="11333018" cy="3165610"/>
          </a:xfrm>
          <a:prstGeom prst="rect">
            <a:avLst/>
          </a:prstGeom>
          <a:noFill/>
        </p:spPr>
        <p:txBody>
          <a:bodyPr wrap="square">
            <a:spAutoFit/>
          </a:bodyPr>
          <a:lstStyle/>
          <a:p>
            <a:r>
              <a:rPr lang="en-US" b="1" dirty="0">
                <a:solidFill>
                  <a:schemeClr val="accent1"/>
                </a:solidFill>
              </a:rPr>
              <a:t>Deadlock Handling</a:t>
            </a:r>
          </a:p>
          <a:p>
            <a:endParaRPr lang="en-US" b="1" dirty="0"/>
          </a:p>
          <a:p>
            <a:r>
              <a:rPr lang="en-US" b="1" dirty="0"/>
              <a:t> </a:t>
            </a:r>
            <a:r>
              <a:rPr lang="en-US" b="1" dirty="0">
                <a:solidFill>
                  <a:schemeClr val="accent1"/>
                </a:solidFill>
              </a:rPr>
              <a:t>Ignore the deadlock (Ostrich algorithm) </a:t>
            </a:r>
          </a:p>
          <a:p>
            <a:endParaRPr lang="en-US" b="1" dirty="0"/>
          </a:p>
          <a:p>
            <a:pPr algn="just">
              <a:lnSpc>
                <a:spcPct val="250000"/>
              </a:lnSpc>
            </a:pPr>
            <a:r>
              <a:rPr lang="en-US" dirty="0"/>
              <a:t>In this approach we ignore the deadlock and pretend that it would never occur, just like Ostrich behavior “to stick one’s head in the sand and pretend there is no problem.” it is believed that deadlocks are very rare, and cost of deadlock handling is higher, in that case ignoring is a better solution than handling it. </a:t>
            </a:r>
          </a:p>
        </p:txBody>
      </p:sp>
    </p:spTree>
    <p:extLst>
      <p:ext uri="{BB962C8B-B14F-4D97-AF65-F5344CB8AC3E}">
        <p14:creationId xmlns:p14="http://schemas.microsoft.com/office/powerpoint/2010/main" val="2068279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C73997-B2B8-4051-B9D1-7C02C4E91D4A}"/>
              </a:ext>
            </a:extLst>
          </p:cNvPr>
          <p:cNvSpPr txBox="1"/>
          <p:nvPr/>
        </p:nvSpPr>
        <p:spPr>
          <a:xfrm>
            <a:off x="221673" y="391171"/>
            <a:ext cx="11790218" cy="5355312"/>
          </a:xfrm>
          <a:prstGeom prst="rect">
            <a:avLst/>
          </a:prstGeom>
          <a:noFill/>
        </p:spPr>
        <p:txBody>
          <a:bodyPr wrap="square">
            <a:spAutoFit/>
          </a:bodyPr>
          <a:lstStyle/>
          <a:p>
            <a:r>
              <a:rPr lang="en-US" b="1" dirty="0">
                <a:solidFill>
                  <a:schemeClr val="accent1"/>
                </a:solidFill>
              </a:rPr>
              <a:t>Deadlock detection</a:t>
            </a:r>
          </a:p>
          <a:p>
            <a:endParaRPr lang="en-US" dirty="0"/>
          </a:p>
          <a:p>
            <a:r>
              <a:rPr lang="en-US" b="1" dirty="0"/>
              <a:t>A resource scheduler </a:t>
            </a:r>
            <a:r>
              <a:rPr lang="en-US" dirty="0"/>
              <a:t>is one that keeps the track of resources allocated to and requested by processes. Thus, if there is a deadlock it is known to the resource scheduler.</a:t>
            </a:r>
          </a:p>
          <a:p>
            <a:endParaRPr lang="en-US" dirty="0"/>
          </a:p>
          <a:p>
            <a:r>
              <a:rPr lang="en-US" b="1" dirty="0"/>
              <a:t>Once a deadlock is detected it is corrected by following methods:</a:t>
            </a:r>
          </a:p>
          <a:p>
            <a:endParaRPr lang="en-US" dirty="0"/>
          </a:p>
          <a:p>
            <a:r>
              <a:rPr lang="en-US" b="1" dirty="0"/>
              <a:t>Terminating processes involved in deadlock: </a:t>
            </a:r>
            <a:r>
              <a:rPr lang="en-US" dirty="0"/>
              <a:t>Terminating all the processes involved in deadlock or terminating processes one by one until the deadlock is resolved can be the solution but both approaches are not good. </a:t>
            </a:r>
          </a:p>
          <a:p>
            <a:endParaRPr lang="en-US" dirty="0"/>
          </a:p>
          <a:p>
            <a:r>
              <a:rPr lang="en-US" dirty="0"/>
              <a:t>Terminating all processes cost high and partial work done by processes gets lost. </a:t>
            </a:r>
          </a:p>
          <a:p>
            <a:endParaRPr lang="en-US" dirty="0"/>
          </a:p>
          <a:p>
            <a:r>
              <a:rPr lang="en-US" dirty="0"/>
              <a:t>Terminating one by one takes a lot of time because each time a process is terminated, it needs to check whether the deadlock is resolved or not. </a:t>
            </a:r>
          </a:p>
          <a:p>
            <a:endParaRPr lang="en-US" dirty="0"/>
          </a:p>
          <a:p>
            <a:r>
              <a:rPr lang="en-US" b="1" dirty="0">
                <a:solidFill>
                  <a:schemeClr val="accent1"/>
                </a:solidFill>
              </a:rPr>
              <a:t>Thus, the best approach is to consider process age and priority while terminating them during a deadlock condition</a:t>
            </a:r>
          </a:p>
          <a:p>
            <a:endParaRPr lang="en-US" dirty="0">
              <a:solidFill>
                <a:schemeClr val="accent1"/>
              </a:solidFill>
            </a:endParaRPr>
          </a:p>
          <a:p>
            <a:r>
              <a:rPr lang="en-US" b="1" dirty="0">
                <a:solidFill>
                  <a:schemeClr val="accent1"/>
                </a:solidFill>
              </a:rPr>
              <a:t>Resource Preemption: </a:t>
            </a:r>
            <a:r>
              <a:rPr lang="en-US" dirty="0"/>
              <a:t>Another approach can be the preemption of resources and allocation of them to the other processes until the deadlock is resolved.</a:t>
            </a:r>
          </a:p>
        </p:txBody>
      </p:sp>
    </p:spTree>
    <p:extLst>
      <p:ext uri="{BB962C8B-B14F-4D97-AF65-F5344CB8AC3E}">
        <p14:creationId xmlns:p14="http://schemas.microsoft.com/office/powerpoint/2010/main" val="4095900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A5A23-70FF-86AC-CC71-476A908B1B83}"/>
              </a:ext>
            </a:extLst>
          </p:cNvPr>
          <p:cNvSpPr txBox="1"/>
          <p:nvPr/>
        </p:nvSpPr>
        <p:spPr>
          <a:xfrm>
            <a:off x="242454" y="404842"/>
            <a:ext cx="11707091" cy="3970318"/>
          </a:xfrm>
          <a:prstGeom prst="rect">
            <a:avLst/>
          </a:prstGeom>
          <a:noFill/>
        </p:spPr>
        <p:txBody>
          <a:bodyPr wrap="square">
            <a:spAutoFit/>
          </a:bodyPr>
          <a:lstStyle/>
          <a:p>
            <a:r>
              <a:rPr lang="en-US" b="1" dirty="0">
                <a:solidFill>
                  <a:schemeClr val="accent1"/>
                </a:solidFill>
              </a:rPr>
              <a:t>Deadlock Prevention</a:t>
            </a:r>
          </a:p>
          <a:p>
            <a:endParaRPr lang="en-US" dirty="0"/>
          </a:p>
          <a:p>
            <a:r>
              <a:rPr lang="en-US" dirty="0"/>
              <a:t>Deadlock occurs when all the four Coffman conditions hold true then a deadlock occurs so preventing one or more of them could prevent the deadlock.</a:t>
            </a:r>
          </a:p>
          <a:p>
            <a:endParaRPr lang="en-US" dirty="0"/>
          </a:p>
          <a:p>
            <a:pPr marL="342900" indent="-342900">
              <a:buAutoNum type="arabicPeriod"/>
            </a:pPr>
            <a:r>
              <a:rPr lang="en-US" b="1" dirty="0"/>
              <a:t>Removing mutual exclusion: </a:t>
            </a:r>
            <a:r>
              <a:rPr lang="en-US" dirty="0"/>
              <a:t>All resources must be sharable that means at a time more than one processes can get a hold of the resources. That approach is practically impossible. Try avoid assigning resource when not necessary.</a:t>
            </a:r>
          </a:p>
          <a:p>
            <a:endParaRPr lang="en-US" dirty="0"/>
          </a:p>
          <a:p>
            <a:r>
              <a:rPr lang="en-US" dirty="0"/>
              <a:t>2. </a:t>
            </a:r>
            <a:r>
              <a:rPr lang="en-US" b="1" dirty="0"/>
              <a:t>Removing hold and wait condition: This </a:t>
            </a:r>
            <a:r>
              <a:rPr lang="en-US" dirty="0"/>
              <a:t>can be removed if the process acquires all the resources that are needed before starting out.</a:t>
            </a:r>
          </a:p>
          <a:p>
            <a:endParaRPr lang="en-US" dirty="0"/>
          </a:p>
          <a:p>
            <a:r>
              <a:rPr lang="en-US" b="1" dirty="0"/>
              <a:t>Problems</a:t>
            </a:r>
          </a:p>
          <a:p>
            <a:r>
              <a:rPr lang="en-US" dirty="0"/>
              <a:t>Process may not know all required resources at start of run.</a:t>
            </a:r>
          </a:p>
          <a:p>
            <a:r>
              <a:rPr lang="en-US" dirty="0"/>
              <a:t>It may also tie up resources other processes could be using</a:t>
            </a:r>
          </a:p>
        </p:txBody>
      </p:sp>
    </p:spTree>
    <p:extLst>
      <p:ext uri="{BB962C8B-B14F-4D97-AF65-F5344CB8AC3E}">
        <p14:creationId xmlns:p14="http://schemas.microsoft.com/office/powerpoint/2010/main" val="31069505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53A982-3E81-B8EA-2154-6EC24E9A68C4}"/>
              </a:ext>
            </a:extLst>
          </p:cNvPr>
          <p:cNvSpPr txBox="1"/>
          <p:nvPr/>
        </p:nvSpPr>
        <p:spPr>
          <a:xfrm>
            <a:off x="235526" y="432644"/>
            <a:ext cx="11956473" cy="2862322"/>
          </a:xfrm>
          <a:prstGeom prst="rect">
            <a:avLst/>
          </a:prstGeom>
          <a:noFill/>
        </p:spPr>
        <p:txBody>
          <a:bodyPr wrap="square">
            <a:spAutoFit/>
          </a:bodyPr>
          <a:lstStyle/>
          <a:p>
            <a:r>
              <a:rPr lang="en-US" b="1" dirty="0"/>
              <a:t>Preemption of resources: </a:t>
            </a:r>
            <a:r>
              <a:rPr lang="en-US" dirty="0"/>
              <a:t>Preemption of resources from a process can result in rollback and thus this needs to be avoided in order to maintain the consistency and stability of the system.</a:t>
            </a:r>
          </a:p>
          <a:p>
            <a:endParaRPr lang="en-US" dirty="0"/>
          </a:p>
          <a:p>
            <a:r>
              <a:rPr lang="en-US" dirty="0"/>
              <a:t>Consider a process given the printer after halfway through its job, now forcibly take away printer.</a:t>
            </a:r>
          </a:p>
          <a:p>
            <a:endParaRPr lang="en-US" dirty="0"/>
          </a:p>
          <a:p>
            <a:r>
              <a:rPr lang="en-US" b="1" dirty="0"/>
              <a:t>Avoid circular wait condition: </a:t>
            </a:r>
            <a:r>
              <a:rPr lang="en-US" dirty="0"/>
              <a:t>This can be avoided if the resources are maintained in a hierarchy and process can hold the resources in increasing order of precedence. This avoid circular wait. </a:t>
            </a:r>
          </a:p>
          <a:p>
            <a:endParaRPr lang="en-US" dirty="0"/>
          </a:p>
          <a:p>
            <a:r>
              <a:rPr lang="en-US" dirty="0"/>
              <a:t>Another way of doing this to force one resource per process rule – A process can request for a resource once it releases the resource currently being held by it. This avoids the circular wait</a:t>
            </a:r>
          </a:p>
        </p:txBody>
      </p:sp>
    </p:spTree>
    <p:extLst>
      <p:ext uri="{BB962C8B-B14F-4D97-AF65-F5344CB8AC3E}">
        <p14:creationId xmlns:p14="http://schemas.microsoft.com/office/powerpoint/2010/main" val="99662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FCF1E4-ECBA-09D1-05B9-08C344F18753}"/>
              </a:ext>
            </a:extLst>
          </p:cNvPr>
          <p:cNvSpPr txBox="1"/>
          <p:nvPr/>
        </p:nvSpPr>
        <p:spPr>
          <a:xfrm>
            <a:off x="187196" y="197346"/>
            <a:ext cx="11817608" cy="6463308"/>
          </a:xfrm>
          <a:prstGeom prst="rect">
            <a:avLst/>
          </a:prstGeom>
          <a:noFill/>
        </p:spPr>
        <p:txBody>
          <a:bodyPr wrap="square">
            <a:spAutoFit/>
          </a:bodyPr>
          <a:lstStyle/>
          <a:p>
            <a:pPr algn="just"/>
            <a:r>
              <a:rPr lang="en-US" b="1" dirty="0">
                <a:solidFill>
                  <a:schemeClr val="accent1"/>
                </a:solidFill>
              </a:rPr>
              <a:t>2. Isolation</a:t>
            </a:r>
          </a:p>
          <a:p>
            <a:pPr algn="just"/>
            <a:endParaRPr lang="en-US" b="1" dirty="0">
              <a:solidFill>
                <a:schemeClr val="accent1"/>
              </a:solidFill>
            </a:endParaRPr>
          </a:p>
          <a:p>
            <a:pPr algn="just"/>
            <a:r>
              <a:rPr lang="en-US" dirty="0"/>
              <a:t>A transaction should appear as though it is being executed in isolation from other transactions, even though many transactions are executing concurrently. That is the execution of a transaction should not be interfered with by any other transaction executing concurrently. The isolation property of the database is the responsibility of the </a:t>
            </a:r>
            <a:r>
              <a:rPr lang="en-US" b="1" dirty="0"/>
              <a:t>Concurrency control manager of the database.</a:t>
            </a:r>
          </a:p>
          <a:p>
            <a:pPr algn="just"/>
            <a:endParaRPr lang="en-US" b="1" dirty="0"/>
          </a:p>
          <a:p>
            <a:pPr algn="just"/>
            <a:endParaRPr lang="en-US" b="1" dirty="0"/>
          </a:p>
          <a:p>
            <a:pPr algn="just"/>
            <a:r>
              <a:rPr lang="en-US" b="1" dirty="0"/>
              <a:t>Here we talk about logical isolation, not physical isolation.</a:t>
            </a:r>
          </a:p>
          <a:p>
            <a:pPr algn="just"/>
            <a:endParaRPr lang="en-US" b="1" dirty="0">
              <a:solidFill>
                <a:schemeClr val="accent1"/>
              </a:solidFill>
            </a:endParaRPr>
          </a:p>
          <a:p>
            <a:pPr algn="just"/>
            <a:r>
              <a:rPr lang="en-US" b="1" dirty="0">
                <a:solidFill>
                  <a:schemeClr val="accent1"/>
                </a:solidFill>
              </a:rPr>
              <a:t>3. Durability</a:t>
            </a:r>
          </a:p>
          <a:p>
            <a:pPr algn="just"/>
            <a:r>
              <a:rPr lang="en-US" dirty="0"/>
              <a:t>The changes applied to the database by the committed transaction must persist in the database. These changes must not be lost because of any failure. It is the responsibility of the </a:t>
            </a:r>
            <a:r>
              <a:rPr lang="en-US" b="1" dirty="0"/>
              <a:t>Recovery control manager of DBMS.</a:t>
            </a:r>
          </a:p>
          <a:p>
            <a:pPr algn="just"/>
            <a:endParaRPr lang="en-US" b="1" dirty="0"/>
          </a:p>
          <a:p>
            <a:pPr algn="just"/>
            <a:r>
              <a:rPr lang="en-US" b="1" dirty="0">
                <a:solidFill>
                  <a:schemeClr val="accent1"/>
                </a:solidFill>
              </a:rPr>
              <a:t>4. Consistency </a:t>
            </a:r>
          </a:p>
          <a:p>
            <a:pPr algn="just"/>
            <a:endParaRPr lang="en-US" b="1" dirty="0">
              <a:solidFill>
                <a:schemeClr val="accent1"/>
              </a:solidFill>
            </a:endParaRPr>
          </a:p>
          <a:p>
            <a:pPr algn="just"/>
            <a:r>
              <a:rPr lang="en-US" dirty="0"/>
              <a:t>If a transaction occurs completely without the interference of the other transactions, then it should bring the database from one consistent state to another consistent state. The preservation of consistency of the database is the responsibility of users or DBMS modules that enforce integrity constraints.</a:t>
            </a:r>
          </a:p>
          <a:p>
            <a:pPr algn="just"/>
            <a:endParaRPr lang="en-US" dirty="0"/>
          </a:p>
          <a:p>
            <a:pPr algn="ctr"/>
            <a:r>
              <a:rPr lang="en-US" b="1" dirty="0">
                <a:solidFill>
                  <a:schemeClr val="accent1"/>
                </a:solidFill>
              </a:rPr>
              <a:t>If there is atomicity, isolation, and durability then consistency holds good.</a:t>
            </a:r>
          </a:p>
          <a:p>
            <a:pPr algn="just"/>
            <a:endParaRPr lang="en-US" b="1" dirty="0"/>
          </a:p>
          <a:p>
            <a:pPr algn="just"/>
            <a:endParaRPr lang="en-US" b="1" dirty="0"/>
          </a:p>
        </p:txBody>
      </p:sp>
    </p:spTree>
    <p:extLst>
      <p:ext uri="{BB962C8B-B14F-4D97-AF65-F5344CB8AC3E}">
        <p14:creationId xmlns:p14="http://schemas.microsoft.com/office/powerpoint/2010/main" val="4017323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EE31F5-4F9B-4BC7-E64C-DC25F2F46116}"/>
              </a:ext>
            </a:extLst>
          </p:cNvPr>
          <p:cNvSpPr txBox="1"/>
          <p:nvPr/>
        </p:nvSpPr>
        <p:spPr>
          <a:xfrm>
            <a:off x="131617" y="168854"/>
            <a:ext cx="11547764" cy="3139321"/>
          </a:xfrm>
          <a:prstGeom prst="rect">
            <a:avLst/>
          </a:prstGeom>
          <a:noFill/>
        </p:spPr>
        <p:txBody>
          <a:bodyPr wrap="square">
            <a:spAutoFit/>
          </a:bodyPr>
          <a:lstStyle/>
          <a:p>
            <a:r>
              <a:rPr lang="en-US" b="1" dirty="0"/>
              <a:t>Deadlock Avoidance</a:t>
            </a:r>
          </a:p>
          <a:p>
            <a:endParaRPr lang="en-US" dirty="0"/>
          </a:p>
          <a:p>
            <a:r>
              <a:rPr lang="en-US" dirty="0"/>
              <a:t> Deadlock can be avoided if resources are allocated in such a way that it avoids the deadlock occurrence. There are two algorithms for deadlock avoidance. </a:t>
            </a:r>
          </a:p>
          <a:p>
            <a:endParaRPr lang="en-US" dirty="0"/>
          </a:p>
          <a:p>
            <a:pPr marL="342900" indent="-342900">
              <a:buAutoNum type="arabicPeriod"/>
            </a:pPr>
            <a:r>
              <a:rPr lang="en-US" b="1" dirty="0"/>
              <a:t>Wait/Die </a:t>
            </a:r>
          </a:p>
          <a:p>
            <a:pPr marL="342900" indent="-342900">
              <a:buAutoNum type="arabicPeriod"/>
            </a:pPr>
            <a:endParaRPr lang="en-US" dirty="0"/>
          </a:p>
          <a:p>
            <a:r>
              <a:rPr lang="en-US" b="1" dirty="0"/>
              <a:t>2. Wound/Wait </a:t>
            </a:r>
          </a:p>
          <a:p>
            <a:endParaRPr lang="en-US" dirty="0"/>
          </a:p>
          <a:p>
            <a:r>
              <a:rPr lang="en-US" dirty="0"/>
              <a:t>Both algorithms take process age into consideration while determining the best possible way of resource allocation for deadlock avoidance. </a:t>
            </a:r>
          </a:p>
        </p:txBody>
      </p:sp>
      <p:pic>
        <p:nvPicPr>
          <p:cNvPr id="5" name="Picture 4">
            <a:extLst>
              <a:ext uri="{FF2B5EF4-FFF2-40B4-BE49-F238E27FC236}">
                <a16:creationId xmlns:a16="http://schemas.microsoft.com/office/drawing/2014/main" id="{DE1553F1-B8B2-AF4E-D02C-60445702C515}"/>
              </a:ext>
            </a:extLst>
          </p:cNvPr>
          <p:cNvPicPr>
            <a:picLocks noChangeAspect="1"/>
          </p:cNvPicPr>
          <p:nvPr/>
        </p:nvPicPr>
        <p:blipFill>
          <a:blip r:embed="rId2"/>
          <a:stretch>
            <a:fillRect/>
          </a:stretch>
        </p:blipFill>
        <p:spPr>
          <a:xfrm>
            <a:off x="633412" y="3513423"/>
            <a:ext cx="10315575" cy="2962275"/>
          </a:xfrm>
          <a:prstGeom prst="rect">
            <a:avLst/>
          </a:prstGeom>
        </p:spPr>
      </p:pic>
    </p:spTree>
    <p:extLst>
      <p:ext uri="{BB962C8B-B14F-4D97-AF65-F5344CB8AC3E}">
        <p14:creationId xmlns:p14="http://schemas.microsoft.com/office/powerpoint/2010/main" val="4574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B352E-3BAD-C1D0-E64C-09A22533B115}"/>
              </a:ext>
            </a:extLst>
          </p:cNvPr>
          <p:cNvSpPr txBox="1"/>
          <p:nvPr/>
        </p:nvSpPr>
        <p:spPr>
          <a:xfrm>
            <a:off x="457200" y="681566"/>
            <a:ext cx="11319164" cy="3416320"/>
          </a:xfrm>
          <a:prstGeom prst="rect">
            <a:avLst/>
          </a:prstGeom>
          <a:noFill/>
        </p:spPr>
        <p:txBody>
          <a:bodyPr wrap="square">
            <a:spAutoFit/>
          </a:bodyPr>
          <a:lstStyle/>
          <a:p>
            <a:r>
              <a:rPr lang="en-US" b="1" dirty="0">
                <a:solidFill>
                  <a:schemeClr val="accent1"/>
                </a:solidFill>
              </a:rPr>
              <a:t>Starvation </a:t>
            </a:r>
          </a:p>
          <a:p>
            <a:endParaRPr lang="en-US" dirty="0"/>
          </a:p>
          <a:p>
            <a:r>
              <a:rPr lang="en-US" dirty="0"/>
              <a:t>Starvation occurs when a particular transaction consistently waits or restarted and never gets a chance to proceed further. </a:t>
            </a:r>
          </a:p>
          <a:p>
            <a:endParaRPr lang="en-US" dirty="0"/>
          </a:p>
          <a:p>
            <a:r>
              <a:rPr lang="en-US" dirty="0"/>
              <a:t>In a deadlock resolution, it is possible that the same transaction may consistently be selected as a victim and rolled back. </a:t>
            </a:r>
          </a:p>
          <a:p>
            <a:endParaRPr lang="en-US" dirty="0"/>
          </a:p>
          <a:p>
            <a:r>
              <a:rPr lang="en-US" dirty="0"/>
              <a:t>This limitation is inherent in all priority-based scheduling mechanisms.</a:t>
            </a:r>
          </a:p>
          <a:p>
            <a:endParaRPr lang="en-US" dirty="0"/>
          </a:p>
          <a:p>
            <a:r>
              <a:rPr lang="en-US" dirty="0"/>
              <a:t> In the Wound/Wait scheme, a younger transaction may always be wounded (aborted) by a long-running older transaction which may create starvation</a:t>
            </a:r>
          </a:p>
        </p:txBody>
      </p:sp>
    </p:spTree>
    <p:extLst>
      <p:ext uri="{BB962C8B-B14F-4D97-AF65-F5344CB8AC3E}">
        <p14:creationId xmlns:p14="http://schemas.microsoft.com/office/powerpoint/2010/main" val="145701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5F6C5-8F70-EBA5-6E02-52D8DA258FCB}"/>
              </a:ext>
            </a:extLst>
          </p:cNvPr>
          <p:cNvSpPr txBox="1"/>
          <p:nvPr/>
        </p:nvSpPr>
        <p:spPr>
          <a:xfrm>
            <a:off x="401782" y="501134"/>
            <a:ext cx="6096000" cy="369332"/>
          </a:xfrm>
          <a:prstGeom prst="rect">
            <a:avLst/>
          </a:prstGeom>
          <a:noFill/>
        </p:spPr>
        <p:txBody>
          <a:bodyPr wrap="square">
            <a:spAutoFit/>
          </a:bodyPr>
          <a:lstStyle/>
          <a:p>
            <a:r>
              <a:rPr lang="en-US" b="1" dirty="0">
                <a:solidFill>
                  <a:schemeClr val="accent1"/>
                </a:solidFill>
              </a:rPr>
              <a:t>Time Stamp Based Protocols </a:t>
            </a:r>
          </a:p>
        </p:txBody>
      </p:sp>
      <p:sp>
        <p:nvSpPr>
          <p:cNvPr id="5" name="TextBox 4">
            <a:extLst>
              <a:ext uri="{FF2B5EF4-FFF2-40B4-BE49-F238E27FC236}">
                <a16:creationId xmlns:a16="http://schemas.microsoft.com/office/drawing/2014/main" id="{C2548E22-2F73-B6B0-AEAD-10AB6BD62E95}"/>
              </a:ext>
            </a:extLst>
          </p:cNvPr>
          <p:cNvSpPr txBox="1"/>
          <p:nvPr/>
        </p:nvSpPr>
        <p:spPr>
          <a:xfrm>
            <a:off x="401782" y="1166612"/>
            <a:ext cx="11166763" cy="2585323"/>
          </a:xfrm>
          <a:prstGeom prst="rect">
            <a:avLst/>
          </a:prstGeom>
          <a:noFill/>
        </p:spPr>
        <p:txBody>
          <a:bodyPr wrap="square">
            <a:spAutoFit/>
          </a:bodyPr>
          <a:lstStyle/>
          <a:p>
            <a:r>
              <a:rPr lang="en-US" dirty="0"/>
              <a:t>A </a:t>
            </a:r>
            <a:r>
              <a:rPr lang="en-US" b="1" dirty="0"/>
              <a:t>timestamp is a tag that can be attached to any transaction or any data item</a:t>
            </a:r>
            <a:r>
              <a:rPr lang="en-US" dirty="0"/>
              <a:t>, which denotes a specific time on which the transaction or data item had been activated in any way. </a:t>
            </a:r>
          </a:p>
          <a:p>
            <a:endParaRPr lang="en-US" dirty="0"/>
          </a:p>
          <a:p>
            <a:r>
              <a:rPr lang="en-US" dirty="0"/>
              <a:t>This protocol uses either system time or logical counter to be used as a time-stamp. Lock-based protocols manage the conflict among transactions at the time of execution, whereas timestamp-based protocols start working as soon as a transaction is created. </a:t>
            </a:r>
          </a:p>
          <a:p>
            <a:endParaRPr lang="en-US" dirty="0"/>
          </a:p>
          <a:p>
            <a:r>
              <a:rPr lang="en-US" dirty="0"/>
              <a:t>Every transaction has a timestamp associated with it, and the ordering is determined by the age of the transaction. A transaction created at 0002 clock time would be older than all other transactions that come after it. </a:t>
            </a:r>
          </a:p>
        </p:txBody>
      </p:sp>
    </p:spTree>
    <p:extLst>
      <p:ext uri="{BB962C8B-B14F-4D97-AF65-F5344CB8AC3E}">
        <p14:creationId xmlns:p14="http://schemas.microsoft.com/office/powerpoint/2010/main" val="1792058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3F17E-6AAC-E02A-9B16-86D9F6456B2A}"/>
              </a:ext>
            </a:extLst>
          </p:cNvPr>
          <p:cNvSpPr txBox="1"/>
          <p:nvPr/>
        </p:nvSpPr>
        <p:spPr>
          <a:xfrm>
            <a:off x="235526" y="543342"/>
            <a:ext cx="11651673" cy="2862322"/>
          </a:xfrm>
          <a:prstGeom prst="rect">
            <a:avLst/>
          </a:prstGeom>
          <a:noFill/>
        </p:spPr>
        <p:txBody>
          <a:bodyPr wrap="square">
            <a:spAutoFit/>
          </a:bodyPr>
          <a:lstStyle/>
          <a:p>
            <a:r>
              <a:rPr lang="en-US" dirty="0"/>
              <a:t>A timestamp can be implemented in two ways. </a:t>
            </a:r>
          </a:p>
          <a:p>
            <a:endParaRPr lang="en-US" dirty="0"/>
          </a:p>
          <a:p>
            <a:r>
              <a:rPr lang="en-US" dirty="0"/>
              <a:t>The simplest one is to directly assign the current value of the clock to the transaction or the data item. </a:t>
            </a:r>
          </a:p>
          <a:p>
            <a:endParaRPr lang="en-US" dirty="0"/>
          </a:p>
          <a:p>
            <a:r>
              <a:rPr lang="en-US" dirty="0"/>
              <a:t>The other policy is to attach the value of a logical counter that keeps incrementing as new timestamps are required</a:t>
            </a:r>
          </a:p>
          <a:p>
            <a:r>
              <a:rPr lang="en-US" dirty="0"/>
              <a:t>.</a:t>
            </a:r>
          </a:p>
          <a:p>
            <a:r>
              <a:rPr lang="en-US" dirty="0"/>
              <a:t>The timestamp of a data item can be of the following two types:</a:t>
            </a:r>
          </a:p>
          <a:p>
            <a:endParaRPr lang="en-US" dirty="0"/>
          </a:p>
          <a:p>
            <a:r>
              <a:rPr lang="en-US" b="1" dirty="0"/>
              <a:t>W-timestamp (Q): </a:t>
            </a:r>
            <a:r>
              <a:rPr lang="en-US" dirty="0"/>
              <a:t>This means the latest time when the data item Q has been written into.</a:t>
            </a:r>
          </a:p>
          <a:p>
            <a:r>
              <a:rPr lang="en-US" b="1" dirty="0"/>
              <a:t>R-timestamp (Q):</a:t>
            </a:r>
            <a:r>
              <a:rPr lang="en-US" dirty="0"/>
              <a:t> This means the latest time when the data item Q has been read from</a:t>
            </a:r>
          </a:p>
        </p:txBody>
      </p:sp>
    </p:spTree>
    <p:extLst>
      <p:ext uri="{BB962C8B-B14F-4D97-AF65-F5344CB8AC3E}">
        <p14:creationId xmlns:p14="http://schemas.microsoft.com/office/powerpoint/2010/main" val="4220449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036746-FD7C-45BC-4543-D866FD1C6D73}"/>
              </a:ext>
            </a:extLst>
          </p:cNvPr>
          <p:cNvSpPr txBox="1"/>
          <p:nvPr/>
        </p:nvSpPr>
        <p:spPr>
          <a:xfrm>
            <a:off x="401781" y="612844"/>
            <a:ext cx="11416146" cy="3416320"/>
          </a:xfrm>
          <a:prstGeom prst="rect">
            <a:avLst/>
          </a:prstGeom>
          <a:noFill/>
        </p:spPr>
        <p:txBody>
          <a:bodyPr wrap="square">
            <a:spAutoFit/>
          </a:bodyPr>
          <a:lstStyle/>
          <a:p>
            <a:r>
              <a:rPr lang="en-US" dirty="0"/>
              <a:t>The timestamp ordering protocol ensures that any pair of conflicting read/write operations will be executed in their respective timestamp order. This is an alternative solution to using locks.</a:t>
            </a:r>
          </a:p>
          <a:p>
            <a:endParaRPr lang="en-US" dirty="0"/>
          </a:p>
          <a:p>
            <a:r>
              <a:rPr lang="en-US" b="1" dirty="0"/>
              <a:t>For Read operations:</a:t>
            </a:r>
          </a:p>
          <a:p>
            <a:endParaRPr lang="en-US" b="1" dirty="0"/>
          </a:p>
          <a:p>
            <a:r>
              <a:rPr lang="en-US" dirty="0"/>
              <a:t>If TS (T) &lt; W-timestamp (Q), then the transaction T is trying to read a value of data item Q which has already been overwritten by some other transaction. Hence the value which T wanted to read from Q does not exist there anymore, and T would be rolled back.</a:t>
            </a:r>
          </a:p>
          <a:p>
            <a:endParaRPr lang="en-US" dirty="0"/>
          </a:p>
          <a:p>
            <a:r>
              <a:rPr lang="en-US" dirty="0"/>
              <a:t>If TS (T) &gt;= W-timestamp (Q), then the transaction T is trying to read a value of data item Q which has been written and committed by some other transaction earlier. Hence T will be allowed to read the value of Q, and the R-timestamp of Q </a:t>
            </a:r>
          </a:p>
          <a:p>
            <a:r>
              <a:rPr lang="en-US" dirty="0"/>
              <a:t>should be updated to TS (T).</a:t>
            </a:r>
          </a:p>
        </p:txBody>
      </p:sp>
    </p:spTree>
    <p:extLst>
      <p:ext uri="{BB962C8B-B14F-4D97-AF65-F5344CB8AC3E}">
        <p14:creationId xmlns:p14="http://schemas.microsoft.com/office/powerpoint/2010/main" val="2287090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F15F30-91CA-067F-4E86-6E2948EA1A73}"/>
              </a:ext>
            </a:extLst>
          </p:cNvPr>
          <p:cNvSpPr txBox="1"/>
          <p:nvPr/>
        </p:nvSpPr>
        <p:spPr>
          <a:xfrm>
            <a:off x="568035" y="566678"/>
            <a:ext cx="11402291" cy="2585323"/>
          </a:xfrm>
          <a:prstGeom prst="rect">
            <a:avLst/>
          </a:prstGeom>
          <a:noFill/>
        </p:spPr>
        <p:txBody>
          <a:bodyPr wrap="square">
            <a:spAutoFit/>
          </a:bodyPr>
          <a:lstStyle/>
          <a:p>
            <a:r>
              <a:rPr lang="en-US" b="1" dirty="0"/>
              <a:t>For Write operations:</a:t>
            </a:r>
          </a:p>
          <a:p>
            <a:endParaRPr lang="en-US" dirty="0"/>
          </a:p>
          <a:p>
            <a:r>
              <a:rPr lang="en-US" dirty="0"/>
              <a:t> If TS (T) &lt; R-timestamp (Q), then it means that the system has waited too long for transaction T to write its value, and the delay has become so great that it has allowed another transaction to read the old value of data item Q. In such a case T has lost its relevance and will be rolled back. </a:t>
            </a:r>
          </a:p>
          <a:p>
            <a:endParaRPr lang="en-US" dirty="0"/>
          </a:p>
          <a:p>
            <a:pPr algn="just"/>
            <a:r>
              <a:rPr lang="en-US" dirty="0"/>
              <a:t>Else if TS (T) &lt; W-timestamp (Q), then transaction T has delayed so much that the system has allowed another transaction to write into the data item Q. in such a case too, T has lost its relevance and will be rolled back. Otherwise, the system executes transaction T and updates the W-timestamp of Q to TS (T)</a:t>
            </a:r>
          </a:p>
        </p:txBody>
      </p:sp>
    </p:spTree>
    <p:extLst>
      <p:ext uri="{BB962C8B-B14F-4D97-AF65-F5344CB8AC3E}">
        <p14:creationId xmlns:p14="http://schemas.microsoft.com/office/powerpoint/2010/main" val="3599378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EECA7-092B-40D1-B7B1-A3DED2A15E76}"/>
              </a:ext>
            </a:extLst>
          </p:cNvPr>
          <p:cNvPicPr>
            <a:picLocks noChangeAspect="1"/>
          </p:cNvPicPr>
          <p:nvPr/>
        </p:nvPicPr>
        <p:blipFill>
          <a:blip r:embed="rId2"/>
          <a:stretch>
            <a:fillRect/>
          </a:stretch>
        </p:blipFill>
        <p:spPr>
          <a:xfrm>
            <a:off x="711200" y="637308"/>
            <a:ext cx="10574193" cy="5971309"/>
          </a:xfrm>
          <a:prstGeom prst="rect">
            <a:avLst/>
          </a:prstGeom>
        </p:spPr>
      </p:pic>
    </p:spTree>
    <p:extLst>
      <p:ext uri="{BB962C8B-B14F-4D97-AF65-F5344CB8AC3E}">
        <p14:creationId xmlns:p14="http://schemas.microsoft.com/office/powerpoint/2010/main" val="1708802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F26CD-7DBE-AF27-AC49-114E7C3020D9}"/>
              </a:ext>
            </a:extLst>
          </p:cNvPr>
          <p:cNvPicPr>
            <a:picLocks noChangeAspect="1"/>
          </p:cNvPicPr>
          <p:nvPr/>
        </p:nvPicPr>
        <p:blipFill>
          <a:blip r:embed="rId2"/>
          <a:stretch>
            <a:fillRect/>
          </a:stretch>
        </p:blipFill>
        <p:spPr>
          <a:xfrm>
            <a:off x="304800" y="818747"/>
            <a:ext cx="11582400" cy="3843369"/>
          </a:xfrm>
          <a:prstGeom prst="rect">
            <a:avLst/>
          </a:prstGeom>
        </p:spPr>
      </p:pic>
    </p:spTree>
    <p:extLst>
      <p:ext uri="{BB962C8B-B14F-4D97-AF65-F5344CB8AC3E}">
        <p14:creationId xmlns:p14="http://schemas.microsoft.com/office/powerpoint/2010/main" val="2852310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E3ADD1D8-307D-0186-7956-E6600CBA6702}"/>
              </a:ext>
            </a:extLst>
          </p:cNvPr>
          <p:cNvPicPr>
            <a:picLocks noChangeAspect="1"/>
          </p:cNvPicPr>
          <p:nvPr/>
        </p:nvPicPr>
        <p:blipFill>
          <a:blip r:embed="rId2"/>
          <a:stretch>
            <a:fillRect/>
          </a:stretch>
        </p:blipFill>
        <p:spPr>
          <a:xfrm>
            <a:off x="381000" y="646257"/>
            <a:ext cx="11430000" cy="5796106"/>
          </a:xfrm>
          <a:prstGeom prst="rect">
            <a:avLst/>
          </a:prstGeom>
        </p:spPr>
      </p:pic>
    </p:spTree>
    <p:extLst>
      <p:ext uri="{BB962C8B-B14F-4D97-AF65-F5344CB8AC3E}">
        <p14:creationId xmlns:p14="http://schemas.microsoft.com/office/powerpoint/2010/main" val="91509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3D648-83A2-1972-A07E-9C5A12BB9F21}"/>
              </a:ext>
            </a:extLst>
          </p:cNvPr>
          <p:cNvPicPr>
            <a:picLocks noChangeAspect="1"/>
          </p:cNvPicPr>
          <p:nvPr/>
        </p:nvPicPr>
        <p:blipFill>
          <a:blip r:embed="rId2"/>
          <a:stretch>
            <a:fillRect/>
          </a:stretch>
        </p:blipFill>
        <p:spPr>
          <a:xfrm>
            <a:off x="395287" y="395287"/>
            <a:ext cx="11401425" cy="6067425"/>
          </a:xfrm>
          <a:prstGeom prst="rect">
            <a:avLst/>
          </a:prstGeom>
        </p:spPr>
      </p:pic>
    </p:spTree>
    <p:extLst>
      <p:ext uri="{BB962C8B-B14F-4D97-AF65-F5344CB8AC3E}">
        <p14:creationId xmlns:p14="http://schemas.microsoft.com/office/powerpoint/2010/main" val="361456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C49C86E-0FB1-AB9A-6346-57BA1B86039D}"/>
              </a:ext>
            </a:extLst>
          </p:cNvPr>
          <p:cNvGrpSpPr/>
          <p:nvPr/>
        </p:nvGrpSpPr>
        <p:grpSpPr>
          <a:xfrm>
            <a:off x="512618" y="2528455"/>
            <a:ext cx="1801091" cy="900545"/>
            <a:chOff x="512618" y="2528455"/>
            <a:chExt cx="1801091" cy="900545"/>
          </a:xfrm>
        </p:grpSpPr>
        <p:sp>
          <p:nvSpPr>
            <p:cNvPr id="3" name="Oval 2">
              <a:extLst>
                <a:ext uri="{FF2B5EF4-FFF2-40B4-BE49-F238E27FC236}">
                  <a16:creationId xmlns:a16="http://schemas.microsoft.com/office/drawing/2014/main" id="{2B3D70A3-5FB4-1A33-5F71-2A86833AFCB7}"/>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1F9F02D6-D291-F9D6-53D8-380407C18827}"/>
                </a:ext>
              </a:extLst>
            </p:cNvPr>
            <p:cNvSpPr txBox="1"/>
            <p:nvPr/>
          </p:nvSpPr>
          <p:spPr>
            <a:xfrm>
              <a:off x="803564" y="2784764"/>
              <a:ext cx="1219200" cy="369332"/>
            </a:xfrm>
            <a:prstGeom prst="rect">
              <a:avLst/>
            </a:prstGeom>
            <a:noFill/>
          </p:spPr>
          <p:txBody>
            <a:bodyPr wrap="square" rtlCol="0">
              <a:spAutoFit/>
            </a:bodyPr>
            <a:lstStyle/>
            <a:p>
              <a:pPr algn="ctr"/>
              <a:r>
                <a:rPr lang="en-US" b="1" dirty="0"/>
                <a:t>Active</a:t>
              </a:r>
            </a:p>
          </p:txBody>
        </p:sp>
      </p:grpSp>
      <p:grpSp>
        <p:nvGrpSpPr>
          <p:cNvPr id="6" name="Group 5">
            <a:extLst>
              <a:ext uri="{FF2B5EF4-FFF2-40B4-BE49-F238E27FC236}">
                <a16:creationId xmlns:a16="http://schemas.microsoft.com/office/drawing/2014/main" id="{8D2A3950-5598-97C5-9D86-6AFCDBC6C34B}"/>
              </a:ext>
            </a:extLst>
          </p:cNvPr>
          <p:cNvGrpSpPr/>
          <p:nvPr/>
        </p:nvGrpSpPr>
        <p:grpSpPr>
          <a:xfrm>
            <a:off x="2964873" y="1600198"/>
            <a:ext cx="1801091" cy="900545"/>
            <a:chOff x="512618" y="2528455"/>
            <a:chExt cx="1801091" cy="900545"/>
          </a:xfrm>
        </p:grpSpPr>
        <p:sp>
          <p:nvSpPr>
            <p:cNvPr id="7" name="Oval 6">
              <a:extLst>
                <a:ext uri="{FF2B5EF4-FFF2-40B4-BE49-F238E27FC236}">
                  <a16:creationId xmlns:a16="http://schemas.microsoft.com/office/drawing/2014/main" id="{E5A7A165-6E55-C91E-A234-41A5C08559D0}"/>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3560988-3704-92C7-DAAC-B2A00DE9C21A}"/>
                </a:ext>
              </a:extLst>
            </p:cNvPr>
            <p:cNvSpPr txBox="1"/>
            <p:nvPr/>
          </p:nvSpPr>
          <p:spPr>
            <a:xfrm>
              <a:off x="803564" y="2673927"/>
              <a:ext cx="1219200" cy="646331"/>
            </a:xfrm>
            <a:prstGeom prst="rect">
              <a:avLst/>
            </a:prstGeom>
            <a:noFill/>
          </p:spPr>
          <p:txBody>
            <a:bodyPr wrap="square" rtlCol="0">
              <a:spAutoFit/>
            </a:bodyPr>
            <a:lstStyle/>
            <a:p>
              <a:pPr algn="ctr"/>
              <a:r>
                <a:rPr lang="en-US" b="1" dirty="0"/>
                <a:t>Partially committed</a:t>
              </a:r>
            </a:p>
          </p:txBody>
        </p:sp>
      </p:grpSp>
      <p:grpSp>
        <p:nvGrpSpPr>
          <p:cNvPr id="9" name="Group 8">
            <a:extLst>
              <a:ext uri="{FF2B5EF4-FFF2-40B4-BE49-F238E27FC236}">
                <a16:creationId xmlns:a16="http://schemas.microsoft.com/office/drawing/2014/main" id="{50890424-B880-E71E-2ECB-2AA5DA9E9DC7}"/>
              </a:ext>
            </a:extLst>
          </p:cNvPr>
          <p:cNvGrpSpPr/>
          <p:nvPr/>
        </p:nvGrpSpPr>
        <p:grpSpPr>
          <a:xfrm>
            <a:off x="3034152" y="3567548"/>
            <a:ext cx="1801091" cy="900545"/>
            <a:chOff x="512618" y="2528455"/>
            <a:chExt cx="1801091" cy="900545"/>
          </a:xfrm>
        </p:grpSpPr>
        <p:sp>
          <p:nvSpPr>
            <p:cNvPr id="10" name="Oval 9">
              <a:extLst>
                <a:ext uri="{FF2B5EF4-FFF2-40B4-BE49-F238E27FC236}">
                  <a16:creationId xmlns:a16="http://schemas.microsoft.com/office/drawing/2014/main" id="{4F685A50-A0E9-564E-C83B-AEBE9D6DE3D7}"/>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12A3F9F-0A76-6829-6654-37769F0DD7AD}"/>
                </a:ext>
              </a:extLst>
            </p:cNvPr>
            <p:cNvSpPr txBox="1"/>
            <p:nvPr/>
          </p:nvSpPr>
          <p:spPr>
            <a:xfrm>
              <a:off x="803564" y="2784764"/>
              <a:ext cx="1219200" cy="369332"/>
            </a:xfrm>
            <a:prstGeom prst="rect">
              <a:avLst/>
            </a:prstGeom>
            <a:noFill/>
          </p:spPr>
          <p:txBody>
            <a:bodyPr wrap="square" rtlCol="0">
              <a:spAutoFit/>
            </a:bodyPr>
            <a:lstStyle/>
            <a:p>
              <a:pPr algn="ctr"/>
              <a:r>
                <a:rPr lang="en-US" b="1" dirty="0"/>
                <a:t>Failed</a:t>
              </a:r>
            </a:p>
          </p:txBody>
        </p:sp>
      </p:grpSp>
      <p:grpSp>
        <p:nvGrpSpPr>
          <p:cNvPr id="12" name="Group 11">
            <a:extLst>
              <a:ext uri="{FF2B5EF4-FFF2-40B4-BE49-F238E27FC236}">
                <a16:creationId xmlns:a16="http://schemas.microsoft.com/office/drawing/2014/main" id="{D669E2BE-73AC-6446-D5AA-C1C9627A9C30}"/>
              </a:ext>
            </a:extLst>
          </p:cNvPr>
          <p:cNvGrpSpPr/>
          <p:nvPr/>
        </p:nvGrpSpPr>
        <p:grpSpPr>
          <a:xfrm>
            <a:off x="6400792" y="1558629"/>
            <a:ext cx="1801091" cy="900545"/>
            <a:chOff x="512618" y="2528455"/>
            <a:chExt cx="1801091" cy="900545"/>
          </a:xfrm>
        </p:grpSpPr>
        <p:sp>
          <p:nvSpPr>
            <p:cNvPr id="13" name="Oval 12">
              <a:extLst>
                <a:ext uri="{FF2B5EF4-FFF2-40B4-BE49-F238E27FC236}">
                  <a16:creationId xmlns:a16="http://schemas.microsoft.com/office/drawing/2014/main" id="{BFD9F63D-3D5C-DDA1-8DAB-7DD54E1E2810}"/>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2908EC8-1122-A985-74FD-FC1BDC8DF853}"/>
                </a:ext>
              </a:extLst>
            </p:cNvPr>
            <p:cNvSpPr txBox="1"/>
            <p:nvPr/>
          </p:nvSpPr>
          <p:spPr>
            <a:xfrm>
              <a:off x="803564" y="2784764"/>
              <a:ext cx="1219200" cy="369332"/>
            </a:xfrm>
            <a:prstGeom prst="rect">
              <a:avLst/>
            </a:prstGeom>
            <a:noFill/>
          </p:spPr>
          <p:txBody>
            <a:bodyPr wrap="square" rtlCol="0">
              <a:spAutoFit/>
            </a:bodyPr>
            <a:lstStyle/>
            <a:p>
              <a:pPr algn="ctr"/>
              <a:r>
                <a:rPr lang="en-US" b="1" dirty="0"/>
                <a:t>committed</a:t>
              </a:r>
            </a:p>
          </p:txBody>
        </p:sp>
      </p:grpSp>
      <p:grpSp>
        <p:nvGrpSpPr>
          <p:cNvPr id="15" name="Group 14">
            <a:extLst>
              <a:ext uri="{FF2B5EF4-FFF2-40B4-BE49-F238E27FC236}">
                <a16:creationId xmlns:a16="http://schemas.microsoft.com/office/drawing/2014/main" id="{FC760825-016F-18BF-2B99-DD3099E6D06C}"/>
              </a:ext>
            </a:extLst>
          </p:cNvPr>
          <p:cNvGrpSpPr/>
          <p:nvPr/>
        </p:nvGrpSpPr>
        <p:grpSpPr>
          <a:xfrm>
            <a:off x="6594754" y="3512114"/>
            <a:ext cx="1801091" cy="900545"/>
            <a:chOff x="512618" y="2528455"/>
            <a:chExt cx="1801091" cy="900545"/>
          </a:xfrm>
        </p:grpSpPr>
        <p:sp>
          <p:nvSpPr>
            <p:cNvPr id="16" name="Oval 15">
              <a:extLst>
                <a:ext uri="{FF2B5EF4-FFF2-40B4-BE49-F238E27FC236}">
                  <a16:creationId xmlns:a16="http://schemas.microsoft.com/office/drawing/2014/main" id="{BB65D245-2AA3-A8C3-FA6B-B819CF206AB9}"/>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70172251-CD0C-2EE9-0D01-9CFC0835E73C}"/>
                </a:ext>
              </a:extLst>
            </p:cNvPr>
            <p:cNvSpPr txBox="1"/>
            <p:nvPr/>
          </p:nvSpPr>
          <p:spPr>
            <a:xfrm>
              <a:off x="803564" y="2784764"/>
              <a:ext cx="1219200" cy="369332"/>
            </a:xfrm>
            <a:prstGeom prst="rect">
              <a:avLst/>
            </a:prstGeom>
            <a:noFill/>
          </p:spPr>
          <p:txBody>
            <a:bodyPr wrap="square" rtlCol="0">
              <a:spAutoFit/>
            </a:bodyPr>
            <a:lstStyle/>
            <a:p>
              <a:pPr algn="ctr"/>
              <a:r>
                <a:rPr lang="en-US" b="1" dirty="0"/>
                <a:t>Aborted</a:t>
              </a:r>
            </a:p>
          </p:txBody>
        </p:sp>
      </p:grpSp>
      <p:grpSp>
        <p:nvGrpSpPr>
          <p:cNvPr id="18" name="Group 17">
            <a:extLst>
              <a:ext uri="{FF2B5EF4-FFF2-40B4-BE49-F238E27FC236}">
                <a16:creationId xmlns:a16="http://schemas.microsoft.com/office/drawing/2014/main" id="{52ECF774-66E6-B495-9635-D91DD6728B73}"/>
              </a:ext>
            </a:extLst>
          </p:cNvPr>
          <p:cNvGrpSpPr/>
          <p:nvPr/>
        </p:nvGrpSpPr>
        <p:grpSpPr>
          <a:xfrm>
            <a:off x="9795154" y="2514579"/>
            <a:ext cx="1801091" cy="900545"/>
            <a:chOff x="512618" y="2528455"/>
            <a:chExt cx="1801091" cy="900545"/>
          </a:xfrm>
        </p:grpSpPr>
        <p:sp>
          <p:nvSpPr>
            <p:cNvPr id="19" name="Oval 18">
              <a:extLst>
                <a:ext uri="{FF2B5EF4-FFF2-40B4-BE49-F238E27FC236}">
                  <a16:creationId xmlns:a16="http://schemas.microsoft.com/office/drawing/2014/main" id="{C3CD2CE2-FF0E-6737-4418-6D7A1AE18938}"/>
                </a:ext>
              </a:extLst>
            </p:cNvPr>
            <p:cNvSpPr/>
            <p:nvPr/>
          </p:nvSpPr>
          <p:spPr>
            <a:xfrm>
              <a:off x="512618" y="2528455"/>
              <a:ext cx="1801091" cy="90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6D69AFE6-8C37-5CD0-8C36-D11E42C4FAE1}"/>
                </a:ext>
              </a:extLst>
            </p:cNvPr>
            <p:cNvSpPr txBox="1"/>
            <p:nvPr/>
          </p:nvSpPr>
          <p:spPr>
            <a:xfrm>
              <a:off x="803564" y="2784764"/>
              <a:ext cx="1302336" cy="369332"/>
            </a:xfrm>
            <a:prstGeom prst="rect">
              <a:avLst/>
            </a:prstGeom>
            <a:noFill/>
          </p:spPr>
          <p:txBody>
            <a:bodyPr wrap="square" rtlCol="0">
              <a:spAutoFit/>
            </a:bodyPr>
            <a:lstStyle/>
            <a:p>
              <a:pPr algn="ctr"/>
              <a:r>
                <a:rPr lang="en-US" b="1" dirty="0"/>
                <a:t>Terminated</a:t>
              </a:r>
            </a:p>
          </p:txBody>
        </p:sp>
      </p:grpSp>
      <p:cxnSp>
        <p:nvCxnSpPr>
          <p:cNvPr id="22" name="Straight Arrow Connector 21">
            <a:extLst>
              <a:ext uri="{FF2B5EF4-FFF2-40B4-BE49-F238E27FC236}">
                <a16:creationId xmlns:a16="http://schemas.microsoft.com/office/drawing/2014/main" id="{6CB473EA-EDD6-4C84-8468-1C5D0F4B0F55}"/>
              </a:ext>
            </a:extLst>
          </p:cNvPr>
          <p:cNvCxnSpPr/>
          <p:nvPr/>
        </p:nvCxnSpPr>
        <p:spPr>
          <a:xfrm flipV="1">
            <a:off x="1579418" y="1911927"/>
            <a:ext cx="1454734" cy="60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955207-5E33-8BA3-0D97-1653B3EB5FC3}"/>
              </a:ext>
            </a:extLst>
          </p:cNvPr>
          <p:cNvCxnSpPr>
            <a:endCxn id="10" idx="2"/>
          </p:cNvCxnSpPr>
          <p:nvPr/>
        </p:nvCxnSpPr>
        <p:spPr>
          <a:xfrm>
            <a:off x="1620991" y="3429000"/>
            <a:ext cx="1413161" cy="58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B9DA51-5E91-F0AE-3E37-567FCC628669}"/>
              </a:ext>
            </a:extLst>
          </p:cNvPr>
          <p:cNvCxnSpPr>
            <a:cxnSpLocks/>
            <a:stCxn id="7" idx="6"/>
            <a:endCxn id="13" idx="2"/>
          </p:cNvCxnSpPr>
          <p:nvPr/>
        </p:nvCxnSpPr>
        <p:spPr>
          <a:xfrm flipV="1">
            <a:off x="4765964" y="2008902"/>
            <a:ext cx="1634828" cy="41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92EEBE-6892-D3B0-034D-604095D7D814}"/>
              </a:ext>
            </a:extLst>
          </p:cNvPr>
          <p:cNvCxnSpPr>
            <a:cxnSpLocks/>
            <a:stCxn id="10" idx="6"/>
            <a:endCxn id="16" idx="2"/>
          </p:cNvCxnSpPr>
          <p:nvPr/>
        </p:nvCxnSpPr>
        <p:spPr>
          <a:xfrm flipV="1">
            <a:off x="4835243" y="3962387"/>
            <a:ext cx="1759511" cy="5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7005118-7ACE-7731-281B-7B9287CF0D2A}"/>
              </a:ext>
            </a:extLst>
          </p:cNvPr>
          <p:cNvCxnSpPr>
            <a:stCxn id="13" idx="6"/>
            <a:endCxn id="19" idx="1"/>
          </p:cNvCxnSpPr>
          <p:nvPr/>
        </p:nvCxnSpPr>
        <p:spPr>
          <a:xfrm>
            <a:off x="8201883" y="2008902"/>
            <a:ext cx="1857035" cy="63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5931F7A-33C2-AC00-6645-80DCD5A445C2}"/>
              </a:ext>
            </a:extLst>
          </p:cNvPr>
          <p:cNvCxnSpPr>
            <a:stCxn id="16" idx="6"/>
          </p:cNvCxnSpPr>
          <p:nvPr/>
        </p:nvCxnSpPr>
        <p:spPr>
          <a:xfrm flipV="1">
            <a:off x="8395845" y="3154096"/>
            <a:ext cx="1607129" cy="80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B56E2-9EE5-49C1-041A-FE897E9A6285}"/>
              </a:ext>
            </a:extLst>
          </p:cNvPr>
          <p:cNvSpPr txBox="1"/>
          <p:nvPr/>
        </p:nvSpPr>
        <p:spPr>
          <a:xfrm>
            <a:off x="1537870" y="3717746"/>
            <a:ext cx="817402" cy="381034"/>
          </a:xfrm>
          <a:prstGeom prst="rect">
            <a:avLst/>
          </a:prstGeom>
          <a:noFill/>
        </p:spPr>
        <p:txBody>
          <a:bodyPr wrap="square" rtlCol="0">
            <a:spAutoFit/>
          </a:bodyPr>
          <a:lstStyle/>
          <a:p>
            <a:r>
              <a:rPr lang="en-US" dirty="0"/>
              <a:t>Failure</a:t>
            </a:r>
          </a:p>
        </p:txBody>
      </p:sp>
      <p:sp>
        <p:nvSpPr>
          <p:cNvPr id="38" name="TextBox 37">
            <a:extLst>
              <a:ext uri="{FF2B5EF4-FFF2-40B4-BE49-F238E27FC236}">
                <a16:creationId xmlns:a16="http://schemas.microsoft.com/office/drawing/2014/main" id="{E50516E2-5181-727D-0BC9-1F0A9947EA04}"/>
              </a:ext>
            </a:extLst>
          </p:cNvPr>
          <p:cNvSpPr txBox="1"/>
          <p:nvPr/>
        </p:nvSpPr>
        <p:spPr>
          <a:xfrm>
            <a:off x="256313" y="1814938"/>
            <a:ext cx="2646209" cy="369332"/>
          </a:xfrm>
          <a:prstGeom prst="rect">
            <a:avLst/>
          </a:prstGeom>
          <a:noFill/>
        </p:spPr>
        <p:txBody>
          <a:bodyPr wrap="square" rtlCol="0">
            <a:spAutoFit/>
          </a:bodyPr>
          <a:lstStyle/>
          <a:p>
            <a:r>
              <a:rPr lang="en-US" dirty="0"/>
              <a:t>Read write operations</a:t>
            </a:r>
          </a:p>
        </p:txBody>
      </p:sp>
      <p:cxnSp>
        <p:nvCxnSpPr>
          <p:cNvPr id="42" name="Straight Arrow Connector 41">
            <a:extLst>
              <a:ext uri="{FF2B5EF4-FFF2-40B4-BE49-F238E27FC236}">
                <a16:creationId xmlns:a16="http://schemas.microsoft.com/office/drawing/2014/main" id="{3347749B-5C5B-40C1-9022-71277C5BB66E}"/>
              </a:ext>
            </a:extLst>
          </p:cNvPr>
          <p:cNvCxnSpPr>
            <a:stCxn id="7" idx="4"/>
          </p:cNvCxnSpPr>
          <p:nvPr/>
        </p:nvCxnSpPr>
        <p:spPr>
          <a:xfrm flipH="1">
            <a:off x="3865418" y="2500743"/>
            <a:ext cx="1" cy="106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6C6108B-A40B-CF16-BAD0-0309FFC759BD}"/>
              </a:ext>
            </a:extLst>
          </p:cNvPr>
          <p:cNvSpPr txBox="1"/>
          <p:nvPr/>
        </p:nvSpPr>
        <p:spPr>
          <a:xfrm>
            <a:off x="3879294" y="2872612"/>
            <a:ext cx="817402" cy="381034"/>
          </a:xfrm>
          <a:prstGeom prst="rect">
            <a:avLst/>
          </a:prstGeom>
          <a:noFill/>
        </p:spPr>
        <p:txBody>
          <a:bodyPr wrap="square" rtlCol="0">
            <a:spAutoFit/>
          </a:bodyPr>
          <a:lstStyle/>
          <a:p>
            <a:r>
              <a:rPr lang="en-US" dirty="0"/>
              <a:t>Failure</a:t>
            </a:r>
          </a:p>
        </p:txBody>
      </p:sp>
      <p:sp>
        <p:nvSpPr>
          <p:cNvPr id="44" name="TextBox 43">
            <a:extLst>
              <a:ext uri="{FF2B5EF4-FFF2-40B4-BE49-F238E27FC236}">
                <a16:creationId xmlns:a16="http://schemas.microsoft.com/office/drawing/2014/main" id="{394D0B05-765E-BAF3-91D9-460655F9B85D}"/>
              </a:ext>
            </a:extLst>
          </p:cNvPr>
          <p:cNvSpPr txBox="1"/>
          <p:nvPr/>
        </p:nvSpPr>
        <p:spPr>
          <a:xfrm>
            <a:off x="4641271" y="1601187"/>
            <a:ext cx="2646209" cy="369332"/>
          </a:xfrm>
          <a:prstGeom prst="rect">
            <a:avLst/>
          </a:prstGeom>
          <a:noFill/>
        </p:spPr>
        <p:txBody>
          <a:bodyPr wrap="square" rtlCol="0">
            <a:spAutoFit/>
          </a:bodyPr>
          <a:lstStyle/>
          <a:p>
            <a:r>
              <a:rPr lang="en-US" dirty="0"/>
              <a:t>Permanent state</a:t>
            </a:r>
          </a:p>
        </p:txBody>
      </p:sp>
      <p:sp>
        <p:nvSpPr>
          <p:cNvPr id="47" name="TextBox 46">
            <a:extLst>
              <a:ext uri="{FF2B5EF4-FFF2-40B4-BE49-F238E27FC236}">
                <a16:creationId xmlns:a16="http://schemas.microsoft.com/office/drawing/2014/main" id="{356A2FF1-9C06-E4AE-8218-78C4CEE17D95}"/>
              </a:ext>
            </a:extLst>
          </p:cNvPr>
          <p:cNvSpPr txBox="1"/>
          <p:nvPr/>
        </p:nvSpPr>
        <p:spPr>
          <a:xfrm>
            <a:off x="401796" y="491825"/>
            <a:ext cx="3477498" cy="369332"/>
          </a:xfrm>
          <a:prstGeom prst="rect">
            <a:avLst/>
          </a:prstGeom>
          <a:noFill/>
        </p:spPr>
        <p:txBody>
          <a:bodyPr wrap="square" rtlCol="0">
            <a:spAutoFit/>
          </a:bodyPr>
          <a:lstStyle/>
          <a:p>
            <a:r>
              <a:rPr lang="en-US" b="1" dirty="0">
                <a:solidFill>
                  <a:schemeClr val="accent1"/>
                </a:solidFill>
              </a:rPr>
              <a:t>Transaction states</a:t>
            </a:r>
          </a:p>
        </p:txBody>
      </p:sp>
      <p:sp>
        <p:nvSpPr>
          <p:cNvPr id="48" name="TextBox 47">
            <a:extLst>
              <a:ext uri="{FF2B5EF4-FFF2-40B4-BE49-F238E27FC236}">
                <a16:creationId xmlns:a16="http://schemas.microsoft.com/office/drawing/2014/main" id="{56C853CD-8179-18EE-C238-FB4DE4C35E26}"/>
              </a:ext>
            </a:extLst>
          </p:cNvPr>
          <p:cNvSpPr txBox="1"/>
          <p:nvPr/>
        </p:nvSpPr>
        <p:spPr>
          <a:xfrm>
            <a:off x="96990" y="4468063"/>
            <a:ext cx="12095010" cy="1754326"/>
          </a:xfrm>
          <a:prstGeom prst="rect">
            <a:avLst/>
          </a:prstGeom>
          <a:noFill/>
        </p:spPr>
        <p:txBody>
          <a:bodyPr wrap="square" rtlCol="0">
            <a:spAutoFit/>
          </a:bodyPr>
          <a:lstStyle/>
          <a:p>
            <a:r>
              <a:rPr lang="en-US" b="1" dirty="0">
                <a:solidFill>
                  <a:schemeClr val="accent1"/>
                </a:solidFill>
              </a:rPr>
              <a:t>Active: </a:t>
            </a:r>
            <a:r>
              <a:rPr lang="en-US" dirty="0"/>
              <a:t>Transaction remains in this state while it is executing. It is the initial state of the transaction.</a:t>
            </a:r>
          </a:p>
          <a:p>
            <a:pPr algn="just"/>
            <a:r>
              <a:rPr lang="en-US" b="1" dirty="0">
                <a:solidFill>
                  <a:schemeClr val="accent1"/>
                </a:solidFill>
              </a:rPr>
              <a:t>Partially Committed: </a:t>
            </a:r>
            <a:r>
              <a:rPr lang="en-US" dirty="0"/>
              <a:t>When all the read and write operations are performed then the transaction reaches the partially committed state. The part of the database on which the transaction must be performed is copied into the local buffer/main memory and then the changes are made. In case the instructions are to be rollback then the copy is discarded, and the database remains intact. Although all the instructions are executed. However, the changes have not yet been updated in the database hence the state is partially committed.</a:t>
            </a:r>
          </a:p>
        </p:txBody>
      </p:sp>
    </p:spTree>
    <p:extLst>
      <p:ext uri="{BB962C8B-B14F-4D97-AF65-F5344CB8AC3E}">
        <p14:creationId xmlns:p14="http://schemas.microsoft.com/office/powerpoint/2010/main" val="90310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E1A4E-C906-3FEA-B55F-03B531285FBD}"/>
              </a:ext>
            </a:extLst>
          </p:cNvPr>
          <p:cNvPicPr>
            <a:picLocks noChangeAspect="1"/>
          </p:cNvPicPr>
          <p:nvPr/>
        </p:nvPicPr>
        <p:blipFill>
          <a:blip r:embed="rId2"/>
          <a:stretch>
            <a:fillRect/>
          </a:stretch>
        </p:blipFill>
        <p:spPr>
          <a:xfrm>
            <a:off x="1059872" y="737074"/>
            <a:ext cx="10072255" cy="5383851"/>
          </a:xfrm>
          <a:prstGeom prst="rect">
            <a:avLst/>
          </a:prstGeom>
        </p:spPr>
      </p:pic>
    </p:spTree>
    <p:extLst>
      <p:ext uri="{BB962C8B-B14F-4D97-AF65-F5344CB8AC3E}">
        <p14:creationId xmlns:p14="http://schemas.microsoft.com/office/powerpoint/2010/main" val="1564725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570E8-415B-1770-298B-200199A36C56}"/>
              </a:ext>
            </a:extLst>
          </p:cNvPr>
          <p:cNvPicPr>
            <a:picLocks noChangeAspect="1"/>
          </p:cNvPicPr>
          <p:nvPr/>
        </p:nvPicPr>
        <p:blipFill>
          <a:blip r:embed="rId2"/>
          <a:stretch>
            <a:fillRect/>
          </a:stretch>
        </p:blipFill>
        <p:spPr>
          <a:xfrm>
            <a:off x="799666" y="438583"/>
            <a:ext cx="4524375" cy="3209925"/>
          </a:xfrm>
          <a:prstGeom prst="rect">
            <a:avLst/>
          </a:prstGeom>
        </p:spPr>
      </p:pic>
      <p:sp>
        <p:nvSpPr>
          <p:cNvPr id="4" name="TextBox 3">
            <a:extLst>
              <a:ext uri="{FF2B5EF4-FFF2-40B4-BE49-F238E27FC236}">
                <a16:creationId xmlns:a16="http://schemas.microsoft.com/office/drawing/2014/main" id="{63D09AA0-AB71-5D0F-5D13-E6F08DAF17AC}"/>
              </a:ext>
            </a:extLst>
          </p:cNvPr>
          <p:cNvSpPr txBox="1"/>
          <p:nvPr/>
        </p:nvSpPr>
        <p:spPr>
          <a:xfrm>
            <a:off x="1205345" y="3648508"/>
            <a:ext cx="4225637" cy="369332"/>
          </a:xfrm>
          <a:prstGeom prst="rect">
            <a:avLst/>
          </a:prstGeom>
          <a:noFill/>
        </p:spPr>
        <p:txBody>
          <a:bodyPr wrap="square" rtlCol="0">
            <a:spAutoFit/>
          </a:bodyPr>
          <a:lstStyle/>
          <a:p>
            <a:r>
              <a:rPr lang="en-US" dirty="0"/>
              <a:t>Checking conflict serializability</a:t>
            </a:r>
          </a:p>
        </p:txBody>
      </p:sp>
      <p:pic>
        <p:nvPicPr>
          <p:cNvPr id="6" name="Picture 5">
            <a:extLst>
              <a:ext uri="{FF2B5EF4-FFF2-40B4-BE49-F238E27FC236}">
                <a16:creationId xmlns:a16="http://schemas.microsoft.com/office/drawing/2014/main" id="{E192D30B-406B-B8F3-3DF0-271C968E54F1}"/>
              </a:ext>
            </a:extLst>
          </p:cNvPr>
          <p:cNvPicPr>
            <a:picLocks noChangeAspect="1"/>
          </p:cNvPicPr>
          <p:nvPr/>
        </p:nvPicPr>
        <p:blipFill>
          <a:blip r:embed="rId3"/>
          <a:stretch>
            <a:fillRect/>
          </a:stretch>
        </p:blipFill>
        <p:spPr>
          <a:xfrm>
            <a:off x="5729720" y="2374754"/>
            <a:ext cx="5915025" cy="3781425"/>
          </a:xfrm>
          <a:prstGeom prst="rect">
            <a:avLst/>
          </a:prstGeom>
        </p:spPr>
      </p:pic>
      <p:sp>
        <p:nvSpPr>
          <p:cNvPr id="7" name="TextBox 6">
            <a:extLst>
              <a:ext uri="{FF2B5EF4-FFF2-40B4-BE49-F238E27FC236}">
                <a16:creationId xmlns:a16="http://schemas.microsoft.com/office/drawing/2014/main" id="{D8845DED-ADA4-BB0E-4C80-A24BD076C23E}"/>
              </a:ext>
            </a:extLst>
          </p:cNvPr>
          <p:cNvSpPr txBox="1"/>
          <p:nvPr/>
        </p:nvSpPr>
        <p:spPr>
          <a:xfrm>
            <a:off x="6858432" y="6156179"/>
            <a:ext cx="3657600" cy="369332"/>
          </a:xfrm>
          <a:prstGeom prst="rect">
            <a:avLst/>
          </a:prstGeom>
          <a:noFill/>
        </p:spPr>
        <p:txBody>
          <a:bodyPr wrap="square" rtlCol="0">
            <a:spAutoFit/>
          </a:bodyPr>
          <a:lstStyle/>
          <a:p>
            <a:r>
              <a:rPr lang="en-US" dirty="0"/>
              <a:t>View serializable- Having blind write</a:t>
            </a:r>
          </a:p>
        </p:txBody>
      </p:sp>
    </p:spTree>
    <p:extLst>
      <p:ext uri="{BB962C8B-B14F-4D97-AF65-F5344CB8AC3E}">
        <p14:creationId xmlns:p14="http://schemas.microsoft.com/office/powerpoint/2010/main" val="1032721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1AE2E-703D-5E0E-C8E2-0987D6C77AFA}"/>
              </a:ext>
            </a:extLst>
          </p:cNvPr>
          <p:cNvSpPr txBox="1"/>
          <p:nvPr/>
        </p:nvSpPr>
        <p:spPr>
          <a:xfrm>
            <a:off x="360218" y="139317"/>
            <a:ext cx="6096000" cy="369332"/>
          </a:xfrm>
          <a:prstGeom prst="rect">
            <a:avLst/>
          </a:prstGeom>
          <a:noFill/>
        </p:spPr>
        <p:txBody>
          <a:bodyPr wrap="square">
            <a:spAutoFit/>
          </a:bodyPr>
          <a:lstStyle/>
          <a:p>
            <a:r>
              <a:rPr lang="en-US" b="1" dirty="0">
                <a:solidFill>
                  <a:schemeClr val="accent1"/>
                </a:solidFill>
              </a:rPr>
              <a:t>What is Granularity in DBMS?</a:t>
            </a:r>
          </a:p>
        </p:txBody>
      </p:sp>
      <p:sp>
        <p:nvSpPr>
          <p:cNvPr id="5" name="TextBox 4">
            <a:extLst>
              <a:ext uri="{FF2B5EF4-FFF2-40B4-BE49-F238E27FC236}">
                <a16:creationId xmlns:a16="http://schemas.microsoft.com/office/drawing/2014/main" id="{41418834-0F50-AD5B-5ED9-47B6C3F00D50}"/>
              </a:ext>
            </a:extLst>
          </p:cNvPr>
          <p:cNvSpPr txBox="1"/>
          <p:nvPr/>
        </p:nvSpPr>
        <p:spPr>
          <a:xfrm>
            <a:off x="270163" y="497313"/>
            <a:ext cx="11651673" cy="2862322"/>
          </a:xfrm>
          <a:prstGeom prst="rect">
            <a:avLst/>
          </a:prstGeom>
          <a:noFill/>
        </p:spPr>
        <p:txBody>
          <a:bodyPr wrap="square">
            <a:spAutoFit/>
          </a:bodyPr>
          <a:lstStyle/>
          <a:p>
            <a:pPr algn="just"/>
            <a:r>
              <a:rPr lang="en-US" dirty="0"/>
              <a:t>Transactions in databases are atomic, which means when a transaction needs to access the values in the database, a locking protocol is used to lock the database. </a:t>
            </a:r>
          </a:p>
          <a:p>
            <a:pPr algn="just"/>
            <a:endParaRPr lang="en-US" dirty="0"/>
          </a:p>
          <a:p>
            <a:pPr algn="just"/>
            <a:r>
              <a:rPr lang="en-US" dirty="0"/>
              <a:t>Locking prevents other transactions from modifying or viewing the database simultaneously because other ongoing transactions are locked.</a:t>
            </a:r>
          </a:p>
          <a:p>
            <a:pPr algn="just"/>
            <a:endParaRPr lang="en-US" dirty="0"/>
          </a:p>
          <a:p>
            <a:pPr algn="just"/>
            <a:r>
              <a:rPr lang="en-US" dirty="0"/>
              <a:t>It is crucial to lock the database while performing a transaction optimally.</a:t>
            </a:r>
          </a:p>
          <a:p>
            <a:pPr algn="just"/>
            <a:endParaRPr lang="en-US" dirty="0"/>
          </a:p>
          <a:p>
            <a:pPr algn="just"/>
            <a:r>
              <a:rPr lang="en-US" dirty="0"/>
              <a:t> Locking an entire database unnecessarily can cost a loss of concurrency. </a:t>
            </a:r>
            <a:r>
              <a:rPr lang="en-US" b="1" dirty="0">
                <a:solidFill>
                  <a:schemeClr val="accent1"/>
                </a:solidFill>
              </a:rPr>
              <a:t>We have a concept of multiple granularities in DBMS to solve this issue.</a:t>
            </a:r>
          </a:p>
        </p:txBody>
      </p:sp>
      <p:pic>
        <p:nvPicPr>
          <p:cNvPr id="8" name="Picture 7">
            <a:extLst>
              <a:ext uri="{FF2B5EF4-FFF2-40B4-BE49-F238E27FC236}">
                <a16:creationId xmlns:a16="http://schemas.microsoft.com/office/drawing/2014/main" id="{61CC6F98-3161-CC2A-9A6C-B43E9E6300D3}"/>
              </a:ext>
            </a:extLst>
          </p:cNvPr>
          <p:cNvPicPr>
            <a:picLocks noChangeAspect="1"/>
          </p:cNvPicPr>
          <p:nvPr/>
        </p:nvPicPr>
        <p:blipFill>
          <a:blip r:embed="rId2"/>
          <a:stretch>
            <a:fillRect/>
          </a:stretch>
        </p:blipFill>
        <p:spPr>
          <a:xfrm>
            <a:off x="3276600" y="3429000"/>
            <a:ext cx="5846618" cy="3024848"/>
          </a:xfrm>
          <a:prstGeom prst="rect">
            <a:avLst/>
          </a:prstGeom>
        </p:spPr>
      </p:pic>
      <p:cxnSp>
        <p:nvCxnSpPr>
          <p:cNvPr id="10" name="Straight Arrow Connector 9">
            <a:extLst>
              <a:ext uri="{FF2B5EF4-FFF2-40B4-BE49-F238E27FC236}">
                <a16:creationId xmlns:a16="http://schemas.microsoft.com/office/drawing/2014/main" id="{C98FC385-E0C8-2334-E3EF-9E1D036C9FE9}"/>
              </a:ext>
            </a:extLst>
          </p:cNvPr>
          <p:cNvCxnSpPr/>
          <p:nvPr/>
        </p:nvCxnSpPr>
        <p:spPr>
          <a:xfrm>
            <a:off x="8756073" y="6084516"/>
            <a:ext cx="1039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2C7216-1C37-4593-FF9B-04A6DF0F23B1}"/>
              </a:ext>
            </a:extLst>
          </p:cNvPr>
          <p:cNvCxnSpPr/>
          <p:nvPr/>
        </p:nvCxnSpPr>
        <p:spPr>
          <a:xfrm>
            <a:off x="8104909" y="5375564"/>
            <a:ext cx="942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125211-4406-2BA9-F704-26780B7C7191}"/>
              </a:ext>
            </a:extLst>
          </p:cNvPr>
          <p:cNvCxnSpPr/>
          <p:nvPr/>
        </p:nvCxnSpPr>
        <p:spPr>
          <a:xfrm>
            <a:off x="7467599" y="4752109"/>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2EA348-5A2F-5554-4234-D1D96469CC56}"/>
              </a:ext>
            </a:extLst>
          </p:cNvPr>
          <p:cNvCxnSpPr/>
          <p:nvPr/>
        </p:nvCxnSpPr>
        <p:spPr>
          <a:xfrm>
            <a:off x="6456218" y="3796145"/>
            <a:ext cx="1274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0B8A15-9886-BCD1-DE2D-0363CEF9E50C}"/>
              </a:ext>
            </a:extLst>
          </p:cNvPr>
          <p:cNvSpPr txBox="1"/>
          <p:nvPr/>
        </p:nvSpPr>
        <p:spPr>
          <a:xfrm>
            <a:off x="7855527" y="3635806"/>
            <a:ext cx="1191491" cy="369329"/>
          </a:xfrm>
          <a:prstGeom prst="rect">
            <a:avLst/>
          </a:prstGeom>
          <a:noFill/>
        </p:spPr>
        <p:txBody>
          <a:bodyPr wrap="square" rtlCol="0">
            <a:spAutoFit/>
          </a:bodyPr>
          <a:lstStyle/>
          <a:p>
            <a:r>
              <a:rPr lang="en-US" dirty="0"/>
              <a:t>Database</a:t>
            </a:r>
          </a:p>
        </p:txBody>
      </p:sp>
      <p:sp>
        <p:nvSpPr>
          <p:cNvPr id="18" name="TextBox 17">
            <a:extLst>
              <a:ext uri="{FF2B5EF4-FFF2-40B4-BE49-F238E27FC236}">
                <a16:creationId xmlns:a16="http://schemas.microsoft.com/office/drawing/2014/main" id="{E640CF3E-4C6D-0C27-DF4E-914D362CB27F}"/>
              </a:ext>
            </a:extLst>
          </p:cNvPr>
          <p:cNvSpPr txBox="1"/>
          <p:nvPr/>
        </p:nvSpPr>
        <p:spPr>
          <a:xfrm>
            <a:off x="8451272" y="4579066"/>
            <a:ext cx="1662546" cy="369332"/>
          </a:xfrm>
          <a:prstGeom prst="rect">
            <a:avLst/>
          </a:prstGeom>
          <a:noFill/>
        </p:spPr>
        <p:txBody>
          <a:bodyPr wrap="square" rtlCol="0">
            <a:spAutoFit/>
          </a:bodyPr>
          <a:lstStyle/>
          <a:p>
            <a:r>
              <a:rPr lang="en-US" dirty="0"/>
              <a:t>Database areas</a:t>
            </a:r>
          </a:p>
        </p:txBody>
      </p:sp>
      <p:sp>
        <p:nvSpPr>
          <p:cNvPr id="19" name="TextBox 18">
            <a:extLst>
              <a:ext uri="{FF2B5EF4-FFF2-40B4-BE49-F238E27FC236}">
                <a16:creationId xmlns:a16="http://schemas.microsoft.com/office/drawing/2014/main" id="{BFE08049-DAA4-0076-E8E6-2DD2514A0D76}"/>
              </a:ext>
            </a:extLst>
          </p:cNvPr>
          <p:cNvSpPr txBox="1"/>
          <p:nvPr/>
        </p:nvSpPr>
        <p:spPr>
          <a:xfrm>
            <a:off x="9102435" y="5167746"/>
            <a:ext cx="942109" cy="369332"/>
          </a:xfrm>
          <a:prstGeom prst="rect">
            <a:avLst/>
          </a:prstGeom>
          <a:noFill/>
        </p:spPr>
        <p:txBody>
          <a:bodyPr wrap="square" rtlCol="0">
            <a:spAutoFit/>
          </a:bodyPr>
          <a:lstStyle/>
          <a:p>
            <a:r>
              <a:rPr lang="en-US" dirty="0"/>
              <a:t>Files</a:t>
            </a:r>
          </a:p>
        </p:txBody>
      </p:sp>
      <p:sp>
        <p:nvSpPr>
          <p:cNvPr id="20" name="TextBox 19">
            <a:extLst>
              <a:ext uri="{FF2B5EF4-FFF2-40B4-BE49-F238E27FC236}">
                <a16:creationId xmlns:a16="http://schemas.microsoft.com/office/drawing/2014/main" id="{696030E4-E5E4-609A-13FD-1FE7D3B98E27}"/>
              </a:ext>
            </a:extLst>
          </p:cNvPr>
          <p:cNvSpPr txBox="1"/>
          <p:nvPr/>
        </p:nvSpPr>
        <p:spPr>
          <a:xfrm>
            <a:off x="9795164" y="5899850"/>
            <a:ext cx="942109" cy="369332"/>
          </a:xfrm>
          <a:prstGeom prst="rect">
            <a:avLst/>
          </a:prstGeom>
          <a:noFill/>
        </p:spPr>
        <p:txBody>
          <a:bodyPr wrap="square" rtlCol="0">
            <a:spAutoFit/>
          </a:bodyPr>
          <a:lstStyle/>
          <a:p>
            <a:r>
              <a:rPr lang="en-US" dirty="0"/>
              <a:t>Records</a:t>
            </a:r>
          </a:p>
        </p:txBody>
      </p:sp>
      <p:sp>
        <p:nvSpPr>
          <p:cNvPr id="21" name="Right Bracket 20">
            <a:extLst>
              <a:ext uri="{FF2B5EF4-FFF2-40B4-BE49-F238E27FC236}">
                <a16:creationId xmlns:a16="http://schemas.microsoft.com/office/drawing/2014/main" id="{D55274F9-E14A-1612-3B41-9A9A5F9170B4}"/>
              </a:ext>
            </a:extLst>
          </p:cNvPr>
          <p:cNvSpPr/>
          <p:nvPr/>
        </p:nvSpPr>
        <p:spPr>
          <a:xfrm>
            <a:off x="9753595" y="3429000"/>
            <a:ext cx="942109" cy="2840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01269732-A514-5CA5-1297-5B8B2A56BE4C}"/>
              </a:ext>
            </a:extLst>
          </p:cNvPr>
          <p:cNvSpPr txBox="1"/>
          <p:nvPr/>
        </p:nvSpPr>
        <p:spPr>
          <a:xfrm>
            <a:off x="10945091" y="3635806"/>
            <a:ext cx="976745" cy="2031325"/>
          </a:xfrm>
          <a:prstGeom prst="rect">
            <a:avLst/>
          </a:prstGeom>
          <a:noFill/>
        </p:spPr>
        <p:txBody>
          <a:bodyPr wrap="square" rtlCol="0">
            <a:spAutoFit/>
          </a:bodyPr>
          <a:lstStyle/>
          <a:p>
            <a:r>
              <a:rPr lang="en-US" dirty="0"/>
              <a:t>Each node in the tree can be individually locked</a:t>
            </a:r>
          </a:p>
        </p:txBody>
      </p:sp>
    </p:spTree>
    <p:extLst>
      <p:ext uri="{BB962C8B-B14F-4D97-AF65-F5344CB8AC3E}">
        <p14:creationId xmlns:p14="http://schemas.microsoft.com/office/powerpoint/2010/main" val="1141429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BDD48-E79C-5650-7CAE-8F31EC61F738}"/>
              </a:ext>
            </a:extLst>
          </p:cNvPr>
          <p:cNvSpPr txBox="1"/>
          <p:nvPr/>
        </p:nvSpPr>
        <p:spPr>
          <a:xfrm>
            <a:off x="263235" y="432231"/>
            <a:ext cx="11693237" cy="2031325"/>
          </a:xfrm>
          <a:prstGeom prst="rect">
            <a:avLst/>
          </a:prstGeom>
          <a:noFill/>
        </p:spPr>
        <p:txBody>
          <a:bodyPr wrap="square">
            <a:spAutoFit/>
          </a:bodyPr>
          <a:lstStyle/>
          <a:p>
            <a:r>
              <a:rPr lang="en-US" b="1" dirty="0"/>
              <a:t>There are two problems with this approach:</a:t>
            </a:r>
          </a:p>
          <a:p>
            <a:endParaRPr lang="en-US" dirty="0"/>
          </a:p>
          <a:p>
            <a:pPr marL="285750" indent="-285750">
              <a:buFont typeface="Arial" panose="020B0604020202020204" pitchFamily="34" charset="0"/>
              <a:buChar char="•"/>
            </a:pPr>
            <a:r>
              <a:rPr lang="en-US" dirty="0"/>
              <a:t>If we want to apply a lock on a node, we need to ensure that no ancestor of the node is locked. To ensure that none of the ancestors is locked, we need to iterate from root to node to check any node in the path is not locked.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acquire a lock on the entire database, the complete tree needs to be iterated to ensure none of the descendent (of the root node) is locked.</a:t>
            </a:r>
          </a:p>
        </p:txBody>
      </p:sp>
      <p:sp>
        <p:nvSpPr>
          <p:cNvPr id="7" name="TextBox 6">
            <a:extLst>
              <a:ext uri="{FF2B5EF4-FFF2-40B4-BE49-F238E27FC236}">
                <a16:creationId xmlns:a16="http://schemas.microsoft.com/office/drawing/2014/main" id="{04DB40DB-1FCF-317C-A0B9-B92D970F204B}"/>
              </a:ext>
            </a:extLst>
          </p:cNvPr>
          <p:cNvSpPr txBox="1"/>
          <p:nvPr/>
        </p:nvSpPr>
        <p:spPr>
          <a:xfrm>
            <a:off x="249382" y="2986298"/>
            <a:ext cx="11693236" cy="646331"/>
          </a:xfrm>
          <a:prstGeom prst="rect">
            <a:avLst/>
          </a:prstGeom>
          <a:noFill/>
        </p:spPr>
        <p:txBody>
          <a:bodyPr wrap="square">
            <a:spAutoFit/>
          </a:bodyPr>
          <a:lstStyle/>
          <a:p>
            <a:pPr algn="just"/>
            <a:r>
              <a:rPr lang="en-US" b="1" i="1" dirty="0">
                <a:solidFill>
                  <a:schemeClr val="accent1"/>
                </a:solidFill>
              </a:rPr>
              <a:t>These limitations arise because we have a two-phase locking mechanism. The need to search the entire tree to acquire a lock on the entire database nullifies our concept of multiple granularities.</a:t>
            </a:r>
          </a:p>
        </p:txBody>
      </p:sp>
      <p:sp>
        <p:nvSpPr>
          <p:cNvPr id="11" name="TextBox 10">
            <a:extLst>
              <a:ext uri="{FF2B5EF4-FFF2-40B4-BE49-F238E27FC236}">
                <a16:creationId xmlns:a16="http://schemas.microsoft.com/office/drawing/2014/main" id="{9CF02FE8-70B4-DC09-0017-A5B53A8637B0}"/>
              </a:ext>
            </a:extLst>
          </p:cNvPr>
          <p:cNvSpPr txBox="1"/>
          <p:nvPr/>
        </p:nvSpPr>
        <p:spPr>
          <a:xfrm>
            <a:off x="263234" y="4111254"/>
            <a:ext cx="11679384" cy="1477328"/>
          </a:xfrm>
          <a:prstGeom prst="rect">
            <a:avLst/>
          </a:prstGeom>
          <a:noFill/>
        </p:spPr>
        <p:txBody>
          <a:bodyPr wrap="square">
            <a:spAutoFit/>
          </a:bodyPr>
          <a:lstStyle/>
          <a:p>
            <a:r>
              <a:rPr lang="en-US" b="1" dirty="0"/>
              <a:t>Shared locks: </a:t>
            </a:r>
            <a:r>
              <a:rPr lang="en-US" dirty="0"/>
              <a:t>Shared locks are used while reading data only, and the lock prevents other transactions from updating the data but allows them to read the data.</a:t>
            </a:r>
          </a:p>
          <a:p>
            <a:endParaRPr lang="en-US" dirty="0"/>
          </a:p>
          <a:p>
            <a:r>
              <a:rPr lang="en-US" b="1" dirty="0"/>
              <a:t>Exclusive locks: </a:t>
            </a:r>
            <a:r>
              <a:rPr lang="en-US" dirty="0"/>
              <a:t>When the data is being modified, exclusive locks prevent other transactions from reading or modifying the data.</a:t>
            </a:r>
          </a:p>
        </p:txBody>
      </p:sp>
    </p:spTree>
    <p:extLst>
      <p:ext uri="{BB962C8B-B14F-4D97-AF65-F5344CB8AC3E}">
        <p14:creationId xmlns:p14="http://schemas.microsoft.com/office/powerpoint/2010/main" val="682121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C8142A-21FC-AA8D-B9D1-166E7C26AF3A}"/>
              </a:ext>
            </a:extLst>
          </p:cNvPr>
          <p:cNvSpPr txBox="1"/>
          <p:nvPr/>
        </p:nvSpPr>
        <p:spPr>
          <a:xfrm>
            <a:off x="284018" y="284091"/>
            <a:ext cx="7813964" cy="369332"/>
          </a:xfrm>
          <a:prstGeom prst="rect">
            <a:avLst/>
          </a:prstGeom>
          <a:noFill/>
        </p:spPr>
        <p:txBody>
          <a:bodyPr wrap="square">
            <a:spAutoFit/>
          </a:bodyPr>
          <a:lstStyle/>
          <a:p>
            <a:r>
              <a:rPr lang="en-US" b="1" dirty="0">
                <a:solidFill>
                  <a:schemeClr val="accent1"/>
                </a:solidFill>
              </a:rPr>
              <a:t>Different Types of Intention Mode Locks in Multiple Granularity</a:t>
            </a:r>
          </a:p>
        </p:txBody>
      </p:sp>
      <p:sp>
        <p:nvSpPr>
          <p:cNvPr id="7" name="TextBox 6">
            <a:extLst>
              <a:ext uri="{FF2B5EF4-FFF2-40B4-BE49-F238E27FC236}">
                <a16:creationId xmlns:a16="http://schemas.microsoft.com/office/drawing/2014/main" id="{35DF4F60-0BD6-9F6F-FED4-080D58F08B83}"/>
              </a:ext>
            </a:extLst>
          </p:cNvPr>
          <p:cNvSpPr txBox="1"/>
          <p:nvPr/>
        </p:nvSpPr>
        <p:spPr>
          <a:xfrm>
            <a:off x="145472" y="610051"/>
            <a:ext cx="11623964" cy="2862322"/>
          </a:xfrm>
          <a:prstGeom prst="rect">
            <a:avLst/>
          </a:prstGeom>
          <a:noFill/>
        </p:spPr>
        <p:txBody>
          <a:bodyPr wrap="square">
            <a:spAutoFit/>
          </a:bodyPr>
          <a:lstStyle/>
          <a:p>
            <a:pPr marL="342900" indent="-342900" algn="just">
              <a:buAutoNum type="arabicPeriod"/>
            </a:pPr>
            <a:r>
              <a:rPr lang="en-US" b="1" dirty="0"/>
              <a:t>Intention Shared (IS) lock: </a:t>
            </a:r>
            <a:r>
              <a:rPr lang="en-US" dirty="0"/>
              <a:t>If there is an Intention-shared lock on a node, then the lower-level tree only has explicit locking with the shared lock. </a:t>
            </a:r>
          </a:p>
          <a:p>
            <a:pPr algn="just"/>
            <a:endParaRPr lang="en-US" dirty="0"/>
          </a:p>
          <a:p>
            <a:pPr algn="just"/>
            <a:r>
              <a:rPr lang="en-US" b="1" dirty="0"/>
              <a:t>This means that a node can have an Intention Shared (IS) lock only when nodes at the lower level are locked with shared locks.</a:t>
            </a:r>
          </a:p>
          <a:p>
            <a:pPr algn="just"/>
            <a:endParaRPr lang="en-US" dirty="0"/>
          </a:p>
          <a:p>
            <a:r>
              <a:rPr lang="en-US" b="1" dirty="0"/>
              <a:t>2. Intention Exclusive (IX) lock: </a:t>
            </a:r>
            <a:r>
              <a:rPr lang="en-US" dirty="0"/>
              <a:t>Explicit lock on the lower-level tree from the node with either shared or exclusive lock.</a:t>
            </a:r>
          </a:p>
          <a:p>
            <a:endParaRPr lang="en-US" dirty="0"/>
          </a:p>
          <a:p>
            <a:r>
              <a:rPr lang="en-US" b="1" dirty="0"/>
              <a:t>3. Shared and Intention Exclusive (SIX) lock: </a:t>
            </a:r>
            <a:r>
              <a:rPr lang="en-US" dirty="0"/>
              <a:t>In such a type of lock, the subtree of the locked node is explicitly locked in shared mode and with an exclusive mode lock at the lower level.</a:t>
            </a:r>
          </a:p>
        </p:txBody>
      </p:sp>
      <p:pic>
        <p:nvPicPr>
          <p:cNvPr id="9" name="Picture 8">
            <a:extLst>
              <a:ext uri="{FF2B5EF4-FFF2-40B4-BE49-F238E27FC236}">
                <a16:creationId xmlns:a16="http://schemas.microsoft.com/office/drawing/2014/main" id="{EFC1B7C6-3913-72FB-9679-6E298167B664}"/>
              </a:ext>
            </a:extLst>
          </p:cNvPr>
          <p:cNvPicPr>
            <a:picLocks noChangeAspect="1"/>
          </p:cNvPicPr>
          <p:nvPr/>
        </p:nvPicPr>
        <p:blipFill>
          <a:blip r:embed="rId2"/>
          <a:stretch>
            <a:fillRect/>
          </a:stretch>
        </p:blipFill>
        <p:spPr>
          <a:xfrm>
            <a:off x="3048000" y="3429000"/>
            <a:ext cx="6096000" cy="2775577"/>
          </a:xfrm>
          <a:prstGeom prst="rect">
            <a:avLst/>
          </a:prstGeom>
        </p:spPr>
      </p:pic>
    </p:spTree>
    <p:extLst>
      <p:ext uri="{BB962C8B-B14F-4D97-AF65-F5344CB8AC3E}">
        <p14:creationId xmlns:p14="http://schemas.microsoft.com/office/powerpoint/2010/main" val="4079341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E11F0-266B-81E9-6E29-BEA36E2CA145}"/>
              </a:ext>
            </a:extLst>
          </p:cNvPr>
          <p:cNvPicPr>
            <a:picLocks noChangeAspect="1"/>
          </p:cNvPicPr>
          <p:nvPr/>
        </p:nvPicPr>
        <p:blipFill>
          <a:blip r:embed="rId2"/>
          <a:stretch>
            <a:fillRect/>
          </a:stretch>
        </p:blipFill>
        <p:spPr>
          <a:xfrm>
            <a:off x="872836" y="613124"/>
            <a:ext cx="9745781" cy="5631752"/>
          </a:xfrm>
          <a:prstGeom prst="rect">
            <a:avLst/>
          </a:prstGeom>
        </p:spPr>
      </p:pic>
    </p:spTree>
    <p:extLst>
      <p:ext uri="{BB962C8B-B14F-4D97-AF65-F5344CB8AC3E}">
        <p14:creationId xmlns:p14="http://schemas.microsoft.com/office/powerpoint/2010/main" val="4035924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FC11B-DC35-8FE5-EC3D-51BBD74F26F8}"/>
              </a:ext>
            </a:extLst>
          </p:cNvPr>
          <p:cNvPicPr>
            <a:picLocks noChangeAspect="1"/>
          </p:cNvPicPr>
          <p:nvPr/>
        </p:nvPicPr>
        <p:blipFill>
          <a:blip r:embed="rId2"/>
          <a:stretch>
            <a:fillRect/>
          </a:stretch>
        </p:blipFill>
        <p:spPr>
          <a:xfrm>
            <a:off x="1136072" y="819768"/>
            <a:ext cx="9656619" cy="5532200"/>
          </a:xfrm>
          <a:prstGeom prst="rect">
            <a:avLst/>
          </a:prstGeom>
        </p:spPr>
      </p:pic>
    </p:spTree>
    <p:extLst>
      <p:ext uri="{BB962C8B-B14F-4D97-AF65-F5344CB8AC3E}">
        <p14:creationId xmlns:p14="http://schemas.microsoft.com/office/powerpoint/2010/main" val="1283688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1EFFDD-A327-B4A7-373F-2B26171D511D}"/>
              </a:ext>
            </a:extLst>
          </p:cNvPr>
          <p:cNvSpPr txBox="1"/>
          <p:nvPr/>
        </p:nvSpPr>
        <p:spPr>
          <a:xfrm>
            <a:off x="138545" y="529580"/>
            <a:ext cx="11360728" cy="4801314"/>
          </a:xfrm>
          <a:prstGeom prst="rect">
            <a:avLst/>
          </a:prstGeom>
          <a:noFill/>
        </p:spPr>
        <p:txBody>
          <a:bodyPr wrap="square">
            <a:spAutoFit/>
          </a:bodyPr>
          <a:lstStyle/>
          <a:p>
            <a:r>
              <a:rPr lang="en-US" dirty="0"/>
              <a:t>To ensure serializability in data, we use intention lock modes in multiple granularity protocols. If a transaction T attempts to lock a node, it needs to follow the following protocols:</a:t>
            </a:r>
          </a:p>
          <a:p>
            <a:endParaRPr lang="en-US" dirty="0"/>
          </a:p>
          <a:p>
            <a:pPr marL="285750" indent="-285750">
              <a:buFont typeface="Arial" panose="020B0604020202020204" pitchFamily="34" charset="0"/>
              <a:buChar char="•"/>
            </a:pPr>
            <a:r>
              <a:rPr lang="en-US" dirty="0"/>
              <a:t>The transaction T must follow the lock-compatibility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Transaction T first locks the root node (in any mode).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parent node of T has IX or IS lock, then transaction T will lock the node only in IS or S mode.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parent node of T has locked in mode SIX or IX, then transaction T will lock the node only in SIX, IX, or X mode.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transaction T has previously not unlocked any node, then transaction T can lock a node.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none of the children of transaction T is locked, only then can transaction T unlock a node.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locks in multiple granularity are acquired from top to down (top-down order), but the locks must be released in the bottom-up order.</a:t>
            </a:r>
          </a:p>
        </p:txBody>
      </p:sp>
    </p:spTree>
    <p:extLst>
      <p:ext uri="{BB962C8B-B14F-4D97-AF65-F5344CB8AC3E}">
        <p14:creationId xmlns:p14="http://schemas.microsoft.com/office/powerpoint/2010/main" val="3893964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693A0-3933-FC7E-5360-89F22C3F43EA}"/>
              </a:ext>
            </a:extLst>
          </p:cNvPr>
          <p:cNvSpPr txBox="1"/>
          <p:nvPr/>
        </p:nvSpPr>
        <p:spPr>
          <a:xfrm>
            <a:off x="152400" y="570545"/>
            <a:ext cx="11582399" cy="646331"/>
          </a:xfrm>
          <a:prstGeom prst="rect">
            <a:avLst/>
          </a:prstGeom>
          <a:noFill/>
        </p:spPr>
        <p:txBody>
          <a:bodyPr wrap="square">
            <a:spAutoFit/>
          </a:bodyPr>
          <a:lstStyle/>
          <a:p>
            <a:r>
              <a:rPr lang="en-US" dirty="0"/>
              <a:t>This way, multiple granularities improve concurrency and reduce the overhead on locks, but deadlocks can still be possible in multiple granularity protocol, just like in the two-phase locking protocol.</a:t>
            </a:r>
          </a:p>
        </p:txBody>
      </p:sp>
      <p:sp>
        <p:nvSpPr>
          <p:cNvPr id="7" name="TextBox 6">
            <a:extLst>
              <a:ext uri="{FF2B5EF4-FFF2-40B4-BE49-F238E27FC236}">
                <a16:creationId xmlns:a16="http://schemas.microsoft.com/office/drawing/2014/main" id="{8190406B-D19B-0CB5-847D-F58DAD541AA7}"/>
              </a:ext>
            </a:extLst>
          </p:cNvPr>
          <p:cNvSpPr txBox="1"/>
          <p:nvPr/>
        </p:nvSpPr>
        <p:spPr>
          <a:xfrm>
            <a:off x="277089" y="1554541"/>
            <a:ext cx="11333019" cy="3416320"/>
          </a:xfrm>
          <a:prstGeom prst="rect">
            <a:avLst/>
          </a:prstGeom>
          <a:noFill/>
        </p:spPr>
        <p:txBody>
          <a:bodyPr wrap="square">
            <a:spAutoFit/>
          </a:bodyPr>
          <a:lstStyle/>
          <a:p>
            <a:r>
              <a:rPr lang="en-US" b="1" dirty="0">
                <a:solidFill>
                  <a:schemeClr val="accent1"/>
                </a:solidFill>
              </a:rPr>
              <a:t>Conclusion</a:t>
            </a:r>
          </a:p>
          <a:p>
            <a:endParaRPr lang="en-US" dirty="0"/>
          </a:p>
          <a:p>
            <a:pPr algn="just"/>
            <a:r>
              <a:rPr lang="en-US" dirty="0"/>
              <a:t>A locking protocol locks the database whenever a transaction wants to access the database.</a:t>
            </a:r>
          </a:p>
          <a:p>
            <a:pPr algn="just"/>
            <a:endParaRPr lang="en-US" dirty="0"/>
          </a:p>
          <a:p>
            <a:pPr algn="just"/>
            <a:r>
              <a:rPr lang="en-US" dirty="0"/>
              <a:t>Granularity is the size of data that is allowed to be locked.</a:t>
            </a:r>
          </a:p>
          <a:p>
            <a:pPr algn="just"/>
            <a:endParaRPr lang="en-US" dirty="0"/>
          </a:p>
          <a:p>
            <a:pPr algn="just"/>
            <a:r>
              <a:rPr lang="en-US" dirty="0"/>
              <a:t>Multiple granularity is hierarchically breaking up our database into smaller blocks that can be locked.</a:t>
            </a:r>
          </a:p>
          <a:p>
            <a:pPr algn="just"/>
            <a:endParaRPr lang="en-US" dirty="0"/>
          </a:p>
          <a:p>
            <a:pPr algn="just"/>
            <a:r>
              <a:rPr lang="en-US" dirty="0"/>
              <a:t>Other than shared and exclusive locks, three additional locks are introduced in multiple granularity locking protocols:</a:t>
            </a:r>
          </a:p>
          <a:p>
            <a:pPr marL="2114550" lvl="4" indent="-285750" algn="just">
              <a:buFont typeface="Arial" panose="020B0604020202020204" pitchFamily="34" charset="0"/>
              <a:buChar char="•"/>
            </a:pPr>
            <a:r>
              <a:rPr lang="en-US" dirty="0"/>
              <a:t>Intention Shared (IS)</a:t>
            </a:r>
          </a:p>
          <a:p>
            <a:pPr marL="2114550" lvl="4" indent="-285750" algn="just">
              <a:buFont typeface="Arial" panose="020B0604020202020204" pitchFamily="34" charset="0"/>
              <a:buChar char="•"/>
            </a:pPr>
            <a:r>
              <a:rPr lang="en-US" dirty="0"/>
              <a:t>Intention Exclusive (IX)</a:t>
            </a:r>
          </a:p>
          <a:p>
            <a:pPr marL="2114550" lvl="4" indent="-285750" algn="just">
              <a:buFont typeface="Arial" panose="020B0604020202020204" pitchFamily="34" charset="0"/>
              <a:buChar char="•"/>
            </a:pPr>
            <a:r>
              <a:rPr lang="en-US" dirty="0"/>
              <a:t>Shared and Intention Exclusive (SIX)</a:t>
            </a:r>
          </a:p>
        </p:txBody>
      </p:sp>
    </p:spTree>
    <p:extLst>
      <p:ext uri="{BB962C8B-B14F-4D97-AF65-F5344CB8AC3E}">
        <p14:creationId xmlns:p14="http://schemas.microsoft.com/office/powerpoint/2010/main" val="2773344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566B6E-F415-A0B7-17C9-9714062AC60D}"/>
              </a:ext>
            </a:extLst>
          </p:cNvPr>
          <p:cNvSpPr txBox="1"/>
          <p:nvPr/>
        </p:nvSpPr>
        <p:spPr>
          <a:xfrm>
            <a:off x="346364" y="360218"/>
            <a:ext cx="5292436" cy="369332"/>
          </a:xfrm>
          <a:prstGeom prst="rect">
            <a:avLst/>
          </a:prstGeom>
          <a:noFill/>
        </p:spPr>
        <p:txBody>
          <a:bodyPr wrap="square" rtlCol="0">
            <a:spAutoFit/>
          </a:bodyPr>
          <a:lstStyle/>
          <a:p>
            <a:r>
              <a:rPr lang="en-US" b="1" dirty="0">
                <a:solidFill>
                  <a:schemeClr val="accent1"/>
                </a:solidFill>
              </a:rPr>
              <a:t>Data Recovery in DBMS</a:t>
            </a:r>
          </a:p>
        </p:txBody>
      </p:sp>
      <p:sp>
        <p:nvSpPr>
          <p:cNvPr id="6" name="TextBox 5">
            <a:extLst>
              <a:ext uri="{FF2B5EF4-FFF2-40B4-BE49-F238E27FC236}">
                <a16:creationId xmlns:a16="http://schemas.microsoft.com/office/drawing/2014/main" id="{4E09D1DE-B3AC-5B3A-8089-00B4109C66A0}"/>
              </a:ext>
            </a:extLst>
          </p:cNvPr>
          <p:cNvSpPr txBox="1"/>
          <p:nvPr/>
        </p:nvSpPr>
        <p:spPr>
          <a:xfrm>
            <a:off x="207819" y="729550"/>
            <a:ext cx="11402290" cy="5909310"/>
          </a:xfrm>
          <a:prstGeom prst="rect">
            <a:avLst/>
          </a:prstGeom>
          <a:noFill/>
        </p:spPr>
        <p:txBody>
          <a:bodyPr wrap="square">
            <a:spAutoFit/>
          </a:bodyPr>
          <a:lstStyle/>
          <a:p>
            <a:r>
              <a:rPr lang="en-US" dirty="0"/>
              <a:t>It is the method of restoring the database to its correct state in the event of a failure at the time of the transaction or after the end of a process.</a:t>
            </a:r>
          </a:p>
          <a:p>
            <a:endParaRPr lang="en-US" dirty="0"/>
          </a:p>
          <a:p>
            <a:r>
              <a:rPr lang="en-US" b="1" dirty="0">
                <a:solidFill>
                  <a:schemeClr val="accent1"/>
                </a:solidFill>
              </a:rPr>
              <a:t>Need for recovery of data</a:t>
            </a:r>
          </a:p>
          <a:p>
            <a:endParaRPr lang="en-US" b="1" dirty="0"/>
          </a:p>
          <a:p>
            <a:pPr algn="l"/>
            <a:r>
              <a:rPr lang="en-US" b="1" i="0" dirty="0">
                <a:solidFill>
                  <a:srgbClr val="2C2C2C"/>
                </a:solidFill>
                <a:effectLst/>
                <a:latin typeface="Inter"/>
              </a:rPr>
              <a:t>The sources of failure are:</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Due to hardware or software errors, the system crashes, which ultimately results in loss of main memory.</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Failures of media, such as head crashes or unreadable media that result in the loss of portions of secondary storage.</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There can be application software errors, such as logical errors that are accessing the database that can cause one or more transactions to abort or fail.</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Natural physical disasters can also occur, such as fires, floods, earthquakes, or power failures.</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Carelessness or unintentional destruction of data or directories by operators or users.</a:t>
            </a:r>
          </a:p>
          <a:p>
            <a:pPr algn="l"/>
            <a:endParaRPr lang="en-US" b="0" i="0" dirty="0">
              <a:solidFill>
                <a:srgbClr val="2C2C2C"/>
              </a:solidFill>
              <a:effectLst/>
              <a:latin typeface="Inter"/>
            </a:endParaRPr>
          </a:p>
          <a:p>
            <a:pPr algn="l">
              <a:buFont typeface="Arial" panose="020B0604020202020204" pitchFamily="34" charset="0"/>
              <a:buChar char="•"/>
            </a:pPr>
            <a:r>
              <a:rPr lang="en-US" b="0" i="0" dirty="0">
                <a:solidFill>
                  <a:srgbClr val="2C2C2C"/>
                </a:solidFill>
                <a:effectLst/>
                <a:latin typeface="Inter"/>
              </a:rPr>
              <a:t>Damage or intentional corruption or hampering of data (using malicious software or files) hardware or software facilities.</a:t>
            </a:r>
          </a:p>
          <a:p>
            <a:endParaRPr lang="en-US" b="1" dirty="0"/>
          </a:p>
        </p:txBody>
      </p:sp>
    </p:spTree>
    <p:extLst>
      <p:ext uri="{BB962C8B-B14F-4D97-AF65-F5344CB8AC3E}">
        <p14:creationId xmlns:p14="http://schemas.microsoft.com/office/powerpoint/2010/main" val="1612972707"/>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8847</TotalTime>
  <Words>9741</Words>
  <Application>Microsoft Office PowerPoint</Application>
  <PresentationFormat>Widescreen</PresentationFormat>
  <Paragraphs>1004</Paragraphs>
  <Slides>104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Inter</vt:lpstr>
      <vt:lpstr>Roboto Condensed</vt:lpstr>
      <vt:lpstr>Source Sans Pro</vt:lpstr>
      <vt:lpstr>Times New Roman</vt:lpstr>
      <vt:lpstr>Wingdings</vt:lpstr>
      <vt:lpstr>Theme1</vt:lpstr>
      <vt:lpstr>UNIT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Mitali Chugh</dc:creator>
  <cp:lastModifiedBy>Mitali Chugh</cp:lastModifiedBy>
  <cp:revision>87</cp:revision>
  <dcterms:created xsi:type="dcterms:W3CDTF">2023-04-06T09:03:23Z</dcterms:created>
  <dcterms:modified xsi:type="dcterms:W3CDTF">2024-03-21T05:32:48Z</dcterms:modified>
</cp:coreProperties>
</file>